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9" r:id="rId3"/>
    <p:sldId id="260" r:id="rId4"/>
    <p:sldId id="262" r:id="rId5"/>
    <p:sldId id="263" r:id="rId6"/>
    <p:sldId id="269" r:id="rId7"/>
    <p:sldId id="271" r:id="rId8"/>
    <p:sldId id="272" r:id="rId9"/>
    <p:sldId id="273" r:id="rId10"/>
    <p:sldId id="277" r:id="rId11"/>
    <p:sldId id="275" r:id="rId12"/>
    <p:sldId id="264" r:id="rId13"/>
    <p:sldId id="282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64CAF-1364-4D7A-8856-8F32D87F4663}" v="14" dt="2018-11-17T07:58:42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8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C79C3490-308A-4A84-A902-053B35C42933}"/>
  </pc:docChgLst>
  <pc:docChgLst>
    <pc:chgData name="Danny Young" userId="4ebbbf02e9710d60" providerId="LiveId" clId="{5C664CAF-1364-4D7A-8856-8F32D87F4663}"/>
    <pc:docChg chg="custSel addSld delSld modSld sldOrd">
      <pc:chgData name="Danny Young" userId="4ebbbf02e9710d60" providerId="LiveId" clId="{5C664CAF-1364-4D7A-8856-8F32D87F4663}" dt="2018-11-17T07:58:27.264" v="9" actId="2696"/>
      <pc:docMkLst>
        <pc:docMk/>
      </pc:docMkLst>
      <pc:sldChg chg="del">
        <pc:chgData name="Danny Young" userId="4ebbbf02e9710d60" providerId="LiveId" clId="{5C664CAF-1364-4D7A-8856-8F32D87F4663}" dt="2018-11-17T07:34:05.524" v="3" actId="2696"/>
        <pc:sldMkLst>
          <pc:docMk/>
          <pc:sldMk cId="2454935503" sldId="276"/>
        </pc:sldMkLst>
      </pc:sldChg>
      <pc:sldChg chg="add ord">
        <pc:chgData name="Danny Young" userId="4ebbbf02e9710d60" providerId="LiveId" clId="{5C664CAF-1364-4D7A-8856-8F32D87F4663}" dt="2018-11-17T07:43:26.025" v="4"/>
        <pc:sldMkLst>
          <pc:docMk/>
          <pc:sldMk cId="1546042774" sldId="277"/>
        </pc:sldMkLst>
      </pc:sldChg>
      <pc:sldChg chg="add del">
        <pc:chgData name="Danny Young" userId="4ebbbf02e9710d60" providerId="LiveId" clId="{5C664CAF-1364-4D7A-8856-8F32D87F4663}" dt="2018-11-17T07:34:04.008" v="2" actId="2696"/>
        <pc:sldMkLst>
          <pc:docMk/>
          <pc:sldMk cId="988133906" sldId="278"/>
        </pc:sldMkLst>
      </pc:sldChg>
      <pc:sldChg chg="add del">
        <pc:chgData name="Danny Young" userId="4ebbbf02e9710d60" providerId="LiveId" clId="{5C664CAF-1364-4D7A-8856-8F32D87F4663}" dt="2018-11-17T07:58:27.264" v="9" actId="2696"/>
        <pc:sldMkLst>
          <pc:docMk/>
          <pc:sldMk cId="2258482567" sldId="278"/>
        </pc:sldMkLst>
      </pc:sldChg>
      <pc:sldChg chg="add del">
        <pc:chgData name="Danny Young" userId="4ebbbf02e9710d60" providerId="LiveId" clId="{5C664CAF-1364-4D7A-8856-8F32D87F4663}" dt="2018-11-17T07:57:28.109" v="6" actId="2696"/>
        <pc:sldMkLst>
          <pc:docMk/>
          <pc:sldMk cId="3179223623" sldId="280"/>
        </pc:sldMkLst>
      </pc:sldChg>
      <pc:sldChg chg="add">
        <pc:chgData name="Danny Young" userId="4ebbbf02e9710d60" providerId="LiveId" clId="{5C664CAF-1364-4D7A-8856-8F32D87F4663}" dt="2018-11-17T07:58:16.214" v="8"/>
        <pc:sldMkLst>
          <pc:docMk/>
          <pc:sldMk cId="3001699608" sldId="282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11" Type="http://schemas.openxmlformats.org/officeDocument/2006/relationships/image" Target="../media/image104.wmf"/><Relationship Id="rId5" Type="http://schemas.openxmlformats.org/officeDocument/2006/relationships/image" Target="../media/image98.wmf"/><Relationship Id="rId10" Type="http://schemas.openxmlformats.org/officeDocument/2006/relationships/image" Target="../media/image103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6" Type="http://schemas.openxmlformats.org/officeDocument/2006/relationships/image" Target="../media/image110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18" Type="http://schemas.openxmlformats.org/officeDocument/2006/relationships/image" Target="../media/image2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" Type="http://schemas.openxmlformats.org/officeDocument/2006/relationships/image" Target="../media/image7.wmf"/><Relationship Id="rId16" Type="http://schemas.openxmlformats.org/officeDocument/2006/relationships/image" Target="../media/image21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6" Type="http://schemas.openxmlformats.org/officeDocument/2006/relationships/image" Target="../media/image39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61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" Type="http://schemas.openxmlformats.org/officeDocument/2006/relationships/image" Target="../media/image4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image" Target="../media/image74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12" Type="http://schemas.openxmlformats.org/officeDocument/2006/relationships/image" Target="../media/image73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11" Type="http://schemas.openxmlformats.org/officeDocument/2006/relationships/image" Target="../media/image72.wmf"/><Relationship Id="rId5" Type="http://schemas.openxmlformats.org/officeDocument/2006/relationships/image" Target="../media/image66.wmf"/><Relationship Id="rId10" Type="http://schemas.openxmlformats.org/officeDocument/2006/relationships/image" Target="../media/image71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Relationship Id="rId14" Type="http://schemas.openxmlformats.org/officeDocument/2006/relationships/image" Target="../media/image7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7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12" Type="http://schemas.openxmlformats.org/officeDocument/2006/relationships/image" Target="../media/image86.wmf"/><Relationship Id="rId2" Type="http://schemas.openxmlformats.org/officeDocument/2006/relationships/image" Target="../media/image64.wmf"/><Relationship Id="rId1" Type="http://schemas.openxmlformats.org/officeDocument/2006/relationships/image" Target="../media/image76.wmf"/><Relationship Id="rId6" Type="http://schemas.openxmlformats.org/officeDocument/2006/relationships/image" Target="../media/image80.wmf"/><Relationship Id="rId11" Type="http://schemas.openxmlformats.org/officeDocument/2006/relationships/image" Target="../media/image85.wmf"/><Relationship Id="rId5" Type="http://schemas.openxmlformats.org/officeDocument/2006/relationships/image" Target="../media/image79.wmf"/><Relationship Id="rId15" Type="http://schemas.openxmlformats.org/officeDocument/2006/relationships/image" Target="../media/image88.wmf"/><Relationship Id="rId10" Type="http://schemas.openxmlformats.org/officeDocument/2006/relationships/image" Target="../media/image84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Relationship Id="rId14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3F48-B254-4E91-B266-892C505BAAA8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67AB8-642D-4455-AF37-8EB63883D0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081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0420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3420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0026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5910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704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692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2621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659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0318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7542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5740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67AB8-642D-4455-AF37-8EB63883D0CB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987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image" Target="../media/image93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0.wmf"/><Relationship Id="rId12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6.bin"/><Relationship Id="rId11" Type="http://schemas.openxmlformats.org/officeDocument/2006/relationships/image" Target="../media/image92.wmf"/><Relationship Id="rId5" Type="http://schemas.openxmlformats.org/officeDocument/2006/relationships/image" Target="../media/image89.wmf"/><Relationship Id="rId10" Type="http://schemas.openxmlformats.org/officeDocument/2006/relationships/oleObject" Target="../embeddings/oleObject98.bin"/><Relationship Id="rId4" Type="http://schemas.openxmlformats.org/officeDocument/2006/relationships/oleObject" Target="../embeddings/oleObject95.bin"/><Relationship Id="rId9" Type="http://schemas.openxmlformats.org/officeDocument/2006/relationships/image" Target="../media/image9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13" Type="http://schemas.openxmlformats.org/officeDocument/2006/relationships/image" Target="../media/image98.wmf"/><Relationship Id="rId18" Type="http://schemas.openxmlformats.org/officeDocument/2006/relationships/oleObject" Target="../embeddings/oleObject107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102.wmf"/><Relationship Id="rId7" Type="http://schemas.openxmlformats.org/officeDocument/2006/relationships/image" Target="../media/image95.wmf"/><Relationship Id="rId12" Type="http://schemas.openxmlformats.org/officeDocument/2006/relationships/oleObject" Target="../embeddings/oleObject104.bin"/><Relationship Id="rId17" Type="http://schemas.openxmlformats.org/officeDocument/2006/relationships/image" Target="../media/image100.wmf"/><Relationship Id="rId25" Type="http://schemas.openxmlformats.org/officeDocument/2006/relationships/image" Target="../media/image10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6.bin"/><Relationship Id="rId20" Type="http://schemas.openxmlformats.org/officeDocument/2006/relationships/oleObject" Target="../embeddings/oleObject108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1.bin"/><Relationship Id="rId11" Type="http://schemas.openxmlformats.org/officeDocument/2006/relationships/image" Target="../media/image97.wmf"/><Relationship Id="rId24" Type="http://schemas.openxmlformats.org/officeDocument/2006/relationships/oleObject" Target="../embeddings/oleObject110.bin"/><Relationship Id="rId5" Type="http://schemas.openxmlformats.org/officeDocument/2006/relationships/image" Target="../media/image94.wmf"/><Relationship Id="rId15" Type="http://schemas.openxmlformats.org/officeDocument/2006/relationships/image" Target="../media/image99.wmf"/><Relationship Id="rId23" Type="http://schemas.openxmlformats.org/officeDocument/2006/relationships/image" Target="../media/image103.wmf"/><Relationship Id="rId10" Type="http://schemas.openxmlformats.org/officeDocument/2006/relationships/oleObject" Target="../embeddings/oleObject103.bin"/><Relationship Id="rId19" Type="http://schemas.openxmlformats.org/officeDocument/2006/relationships/image" Target="../media/image101.wmf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96.wmf"/><Relationship Id="rId14" Type="http://schemas.openxmlformats.org/officeDocument/2006/relationships/oleObject" Target="../embeddings/oleObject105.bin"/><Relationship Id="rId22" Type="http://schemas.openxmlformats.org/officeDocument/2006/relationships/oleObject" Target="../embeddings/oleObject10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13" Type="http://schemas.openxmlformats.org/officeDocument/2006/relationships/image" Target="../media/image108.wmf"/><Relationship Id="rId18" Type="http://schemas.openxmlformats.org/officeDocument/2006/relationships/image" Target="../media/image110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06.wmf"/><Relationship Id="rId12" Type="http://schemas.openxmlformats.org/officeDocument/2006/relationships/oleObject" Target="../embeddings/oleObject116.bin"/><Relationship Id="rId17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8.bin"/><Relationship Id="rId20" Type="http://schemas.openxmlformats.org/officeDocument/2006/relationships/oleObject" Target="../embeddings/oleObject121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2.bin"/><Relationship Id="rId11" Type="http://schemas.openxmlformats.org/officeDocument/2006/relationships/oleObject" Target="../embeddings/oleObject115.bin"/><Relationship Id="rId5" Type="http://schemas.openxmlformats.org/officeDocument/2006/relationships/image" Target="../media/image105.wmf"/><Relationship Id="rId15" Type="http://schemas.openxmlformats.org/officeDocument/2006/relationships/image" Target="../media/image109.wmf"/><Relationship Id="rId10" Type="http://schemas.openxmlformats.org/officeDocument/2006/relationships/oleObject" Target="../embeddings/oleObject114.bin"/><Relationship Id="rId19" Type="http://schemas.openxmlformats.org/officeDocument/2006/relationships/oleObject" Target="../embeddings/oleObject120.bin"/><Relationship Id="rId4" Type="http://schemas.openxmlformats.org/officeDocument/2006/relationships/oleObject" Target="../embeddings/oleObject111.bin"/><Relationship Id="rId9" Type="http://schemas.openxmlformats.org/officeDocument/2006/relationships/image" Target="../media/image107.wmf"/><Relationship Id="rId14" Type="http://schemas.openxmlformats.org/officeDocument/2006/relationships/oleObject" Target="../embeddings/oleObject1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12.wmf"/><Relationship Id="rId5" Type="http://schemas.openxmlformats.org/officeDocument/2006/relationships/oleObject" Target="../embeddings/oleObject123.bin"/><Relationship Id="rId4" Type="http://schemas.openxmlformats.org/officeDocument/2006/relationships/image" Target="../media/image11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8.bin"/><Relationship Id="rId39" Type="http://schemas.openxmlformats.org/officeDocument/2006/relationships/image" Target="../media/image22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4.wmf"/><Relationship Id="rId34" Type="http://schemas.openxmlformats.org/officeDocument/2006/relationships/oleObject" Target="../embeddings/oleObject22.bin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2.wmf"/><Relationship Id="rId25" Type="http://schemas.openxmlformats.org/officeDocument/2006/relationships/oleObject" Target="../embeddings/oleObject17.bin"/><Relationship Id="rId33" Type="http://schemas.openxmlformats.org/officeDocument/2006/relationships/image" Target="../media/image19.wmf"/><Relationship Id="rId38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29" Type="http://schemas.openxmlformats.org/officeDocument/2006/relationships/image" Target="../media/image17.wmf"/><Relationship Id="rId41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24" Type="http://schemas.openxmlformats.org/officeDocument/2006/relationships/image" Target="../media/image15.wmf"/><Relationship Id="rId32" Type="http://schemas.openxmlformats.org/officeDocument/2006/relationships/oleObject" Target="../embeddings/oleObject21.bin"/><Relationship Id="rId37" Type="http://schemas.openxmlformats.org/officeDocument/2006/relationships/image" Target="../media/image21.wmf"/><Relationship Id="rId40" Type="http://schemas.openxmlformats.org/officeDocument/2006/relationships/oleObject" Target="../embeddings/oleObject25.bin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oleObject" Target="../embeddings/oleObject16.bin"/><Relationship Id="rId28" Type="http://schemas.openxmlformats.org/officeDocument/2006/relationships/oleObject" Target="../embeddings/oleObject19.bin"/><Relationship Id="rId36" Type="http://schemas.openxmlformats.org/officeDocument/2006/relationships/oleObject" Target="../embeddings/oleObject23.bin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3.wmf"/><Relationship Id="rId31" Type="http://schemas.openxmlformats.org/officeDocument/2006/relationships/image" Target="../media/image18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Relationship Id="rId27" Type="http://schemas.openxmlformats.org/officeDocument/2006/relationships/image" Target="../media/image16.wmf"/><Relationship Id="rId30" Type="http://schemas.openxmlformats.org/officeDocument/2006/relationships/oleObject" Target="../embeddings/oleObject20.bin"/><Relationship Id="rId35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33.bin"/><Relationship Id="rId26" Type="http://schemas.openxmlformats.org/officeDocument/2006/relationships/oleObject" Target="../embeddings/oleObject37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2.wmf"/><Relationship Id="rId34" Type="http://schemas.openxmlformats.org/officeDocument/2006/relationships/oleObject" Target="../embeddings/oleObject41.bin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0.wmf"/><Relationship Id="rId25" Type="http://schemas.openxmlformats.org/officeDocument/2006/relationships/image" Target="../media/image34.wmf"/><Relationship Id="rId33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4.bin"/><Relationship Id="rId29" Type="http://schemas.openxmlformats.org/officeDocument/2006/relationships/image" Target="../media/image36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7.wmf"/><Relationship Id="rId24" Type="http://schemas.openxmlformats.org/officeDocument/2006/relationships/oleObject" Target="../embeddings/oleObject36.bin"/><Relationship Id="rId32" Type="http://schemas.openxmlformats.org/officeDocument/2006/relationships/oleObject" Target="../embeddings/oleObject40.bin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23" Type="http://schemas.openxmlformats.org/officeDocument/2006/relationships/image" Target="../media/image33.wmf"/><Relationship Id="rId28" Type="http://schemas.openxmlformats.org/officeDocument/2006/relationships/oleObject" Target="../embeddings/oleObject38.bin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31.wmf"/><Relationship Id="rId31" Type="http://schemas.openxmlformats.org/officeDocument/2006/relationships/image" Target="../media/image37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5.bin"/><Relationship Id="rId27" Type="http://schemas.openxmlformats.org/officeDocument/2006/relationships/image" Target="../media/image35.wmf"/><Relationship Id="rId30" Type="http://schemas.openxmlformats.org/officeDocument/2006/relationships/oleObject" Target="../embeddings/oleObject39.bin"/><Relationship Id="rId35" Type="http://schemas.openxmlformats.org/officeDocument/2006/relationships/image" Target="../media/image3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48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47.wmf"/><Relationship Id="rId5" Type="http://schemas.openxmlformats.org/officeDocument/2006/relationships/image" Target="../media/image44.wmf"/><Relationship Id="rId15" Type="http://schemas.openxmlformats.org/officeDocument/2006/relationships/image" Target="../media/image49.wmf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5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53.wmf"/><Relationship Id="rId18" Type="http://schemas.openxmlformats.org/officeDocument/2006/relationships/oleObject" Target="../embeddings/oleObject59.bin"/><Relationship Id="rId26" Type="http://schemas.openxmlformats.org/officeDocument/2006/relationships/oleObject" Target="../embeddings/oleObject63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57.wmf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6.bin"/><Relationship Id="rId17" Type="http://schemas.openxmlformats.org/officeDocument/2006/relationships/image" Target="../media/image55.wmf"/><Relationship Id="rId25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0.bin"/><Relationship Id="rId29" Type="http://schemas.openxmlformats.org/officeDocument/2006/relationships/image" Target="../media/image61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52.wmf"/><Relationship Id="rId24" Type="http://schemas.openxmlformats.org/officeDocument/2006/relationships/oleObject" Target="../embeddings/oleObject62.bin"/><Relationship Id="rId5" Type="http://schemas.openxmlformats.org/officeDocument/2006/relationships/image" Target="../media/image4.wmf"/><Relationship Id="rId15" Type="http://schemas.openxmlformats.org/officeDocument/2006/relationships/image" Target="../media/image54.wmf"/><Relationship Id="rId23" Type="http://schemas.openxmlformats.org/officeDocument/2006/relationships/image" Target="../media/image58.wmf"/><Relationship Id="rId28" Type="http://schemas.openxmlformats.org/officeDocument/2006/relationships/oleObject" Target="../embeddings/oleObject64.bin"/><Relationship Id="rId10" Type="http://schemas.openxmlformats.org/officeDocument/2006/relationships/oleObject" Target="../embeddings/oleObject55.bin"/><Relationship Id="rId19" Type="http://schemas.openxmlformats.org/officeDocument/2006/relationships/image" Target="../media/image56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57.bin"/><Relationship Id="rId22" Type="http://schemas.openxmlformats.org/officeDocument/2006/relationships/oleObject" Target="../embeddings/oleObject61.bin"/><Relationship Id="rId27" Type="http://schemas.openxmlformats.org/officeDocument/2006/relationships/image" Target="../media/image6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66.wmf"/><Relationship Id="rId18" Type="http://schemas.openxmlformats.org/officeDocument/2006/relationships/oleObject" Target="../embeddings/oleObject72.bin"/><Relationship Id="rId26" Type="http://schemas.openxmlformats.org/officeDocument/2006/relationships/oleObject" Target="../embeddings/oleObject76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70.wmf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68.wmf"/><Relationship Id="rId25" Type="http://schemas.openxmlformats.org/officeDocument/2006/relationships/image" Target="../media/image7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1.bin"/><Relationship Id="rId20" Type="http://schemas.openxmlformats.org/officeDocument/2006/relationships/oleObject" Target="../embeddings/oleObject73.bin"/><Relationship Id="rId29" Type="http://schemas.openxmlformats.org/officeDocument/2006/relationships/image" Target="../media/image74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65.wmf"/><Relationship Id="rId24" Type="http://schemas.openxmlformats.org/officeDocument/2006/relationships/oleObject" Target="../embeddings/oleObject75.bin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23" Type="http://schemas.openxmlformats.org/officeDocument/2006/relationships/image" Target="../media/image71.wmf"/><Relationship Id="rId28" Type="http://schemas.openxmlformats.org/officeDocument/2006/relationships/oleObject" Target="../embeddings/oleObject77.bin"/><Relationship Id="rId10" Type="http://schemas.openxmlformats.org/officeDocument/2006/relationships/oleObject" Target="../embeddings/oleObject68.bin"/><Relationship Id="rId19" Type="http://schemas.openxmlformats.org/officeDocument/2006/relationships/image" Target="../media/image69.wmf"/><Relationship Id="rId31" Type="http://schemas.openxmlformats.org/officeDocument/2006/relationships/image" Target="../media/image75.wmf"/><Relationship Id="rId4" Type="http://schemas.openxmlformats.org/officeDocument/2006/relationships/oleObject" Target="../embeddings/oleObject65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70.bin"/><Relationship Id="rId22" Type="http://schemas.openxmlformats.org/officeDocument/2006/relationships/oleObject" Target="../embeddings/oleObject74.bin"/><Relationship Id="rId27" Type="http://schemas.openxmlformats.org/officeDocument/2006/relationships/image" Target="../media/image73.wmf"/><Relationship Id="rId30" Type="http://schemas.openxmlformats.org/officeDocument/2006/relationships/oleObject" Target="../embeddings/oleObject7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image" Target="../media/image79.wmf"/><Relationship Id="rId18" Type="http://schemas.openxmlformats.org/officeDocument/2006/relationships/oleObject" Target="../embeddings/oleObject86.bin"/><Relationship Id="rId26" Type="http://schemas.openxmlformats.org/officeDocument/2006/relationships/image" Target="../media/image85.wmf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83.wmf"/><Relationship Id="rId34" Type="http://schemas.openxmlformats.org/officeDocument/2006/relationships/image" Target="../media/image88.wmf"/><Relationship Id="rId7" Type="http://schemas.openxmlformats.org/officeDocument/2006/relationships/image" Target="../media/image64.wmf"/><Relationship Id="rId12" Type="http://schemas.openxmlformats.org/officeDocument/2006/relationships/oleObject" Target="../embeddings/oleObject83.bin"/><Relationship Id="rId17" Type="http://schemas.openxmlformats.org/officeDocument/2006/relationships/image" Target="../media/image81.wmf"/><Relationship Id="rId25" Type="http://schemas.openxmlformats.org/officeDocument/2006/relationships/oleObject" Target="../embeddings/oleObject90.bin"/><Relationship Id="rId33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5.bin"/><Relationship Id="rId20" Type="http://schemas.openxmlformats.org/officeDocument/2006/relationships/oleObject" Target="../embeddings/oleObject87.bin"/><Relationship Id="rId29" Type="http://schemas.openxmlformats.org/officeDocument/2006/relationships/oleObject" Target="../embeddings/oleObject92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0.bin"/><Relationship Id="rId11" Type="http://schemas.openxmlformats.org/officeDocument/2006/relationships/image" Target="../media/image78.wmf"/><Relationship Id="rId24" Type="http://schemas.openxmlformats.org/officeDocument/2006/relationships/oleObject" Target="../embeddings/oleObject89.bin"/><Relationship Id="rId32" Type="http://schemas.openxmlformats.org/officeDocument/2006/relationships/image" Target="../media/image4.wmf"/><Relationship Id="rId5" Type="http://schemas.openxmlformats.org/officeDocument/2006/relationships/image" Target="../media/image76.wmf"/><Relationship Id="rId15" Type="http://schemas.openxmlformats.org/officeDocument/2006/relationships/image" Target="../media/image80.wmf"/><Relationship Id="rId23" Type="http://schemas.openxmlformats.org/officeDocument/2006/relationships/image" Target="../media/image84.wmf"/><Relationship Id="rId28" Type="http://schemas.openxmlformats.org/officeDocument/2006/relationships/image" Target="../media/image86.wmf"/><Relationship Id="rId10" Type="http://schemas.openxmlformats.org/officeDocument/2006/relationships/oleObject" Target="../embeddings/oleObject82.bin"/><Relationship Id="rId19" Type="http://schemas.openxmlformats.org/officeDocument/2006/relationships/image" Target="../media/image82.wmf"/><Relationship Id="rId31" Type="http://schemas.openxmlformats.org/officeDocument/2006/relationships/oleObject" Target="../embeddings/oleObject93.bin"/><Relationship Id="rId4" Type="http://schemas.openxmlformats.org/officeDocument/2006/relationships/oleObject" Target="../embeddings/oleObject79.bin"/><Relationship Id="rId9" Type="http://schemas.openxmlformats.org/officeDocument/2006/relationships/image" Target="../media/image77.wmf"/><Relationship Id="rId14" Type="http://schemas.openxmlformats.org/officeDocument/2006/relationships/oleObject" Target="../embeddings/oleObject84.bin"/><Relationship Id="rId22" Type="http://schemas.openxmlformats.org/officeDocument/2006/relationships/oleObject" Target="../embeddings/oleObject88.bin"/><Relationship Id="rId27" Type="http://schemas.openxmlformats.org/officeDocument/2006/relationships/oleObject" Target="../embeddings/oleObject91.bin"/><Relationship Id="rId30" Type="http://schemas.openxmlformats.org/officeDocument/2006/relationships/image" Target="../media/image8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n-CA"/>
              <a:t>Section 3.4 Slopes of Parallel and Perpendicular Lines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07288" cy="1138138"/>
          </a:xfrm>
        </p:spPr>
        <p:txBody>
          <a:bodyPr>
            <a:normAutofit fontScale="90000"/>
          </a:bodyPr>
          <a:lstStyle/>
          <a:p>
            <a:r>
              <a:rPr lang="en-CA" dirty="0"/>
              <a:t>Challenge: Given that the following three points are on a line, find the equation of the line: A(</a:t>
            </a:r>
            <a:r>
              <a:rPr lang="en-CA" dirty="0" err="1"/>
              <a:t>e,f</a:t>
            </a:r>
            <a:r>
              <a:rPr lang="en-CA" dirty="0"/>
              <a:t>),  B(</a:t>
            </a:r>
            <a:r>
              <a:rPr lang="en-CA" dirty="0" err="1"/>
              <a:t>f,e</a:t>
            </a:r>
            <a:r>
              <a:rPr lang="en-CA" dirty="0"/>
              <a:t>), and C(0,6)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82731" y="1628800"/>
          <a:ext cx="2372072" cy="602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799920" imgH="203040" progId="Equation.DSMT4">
                  <p:embed/>
                </p:oleObj>
              </mc:Choice>
              <mc:Fallback>
                <p:oleObj name="Equation" r:id="rId4" imgW="79992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2731" y="1628800"/>
                        <a:ext cx="2372072" cy="602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51867" y="2403028"/>
          <a:ext cx="2447925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825480" imgH="393480" progId="Equation.DSMT4">
                  <p:embed/>
                </p:oleObj>
              </mc:Choice>
              <mc:Fallback>
                <p:oleObj name="Equation" r:id="rId6" imgW="82548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867" y="2403028"/>
                        <a:ext cx="2447925" cy="1169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57175" y="3843189"/>
          <a:ext cx="2711450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914400" imgH="393480" progId="Equation.DSMT4">
                  <p:embed/>
                </p:oleObj>
              </mc:Choice>
              <mc:Fallback>
                <p:oleObj name="Equation" r:id="rId8" imgW="91440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7175" y="3843189"/>
                        <a:ext cx="2711450" cy="1169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79512" y="5229200"/>
          <a:ext cx="24479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825480" imgH="203040" progId="Equation.DSMT4">
                  <p:embed/>
                </p:oleObj>
              </mc:Choice>
              <mc:Fallback>
                <p:oleObj name="Equation" r:id="rId10" imgW="82548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9512" y="5229200"/>
                        <a:ext cx="2447925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51520" y="6165304"/>
          <a:ext cx="21082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711000" imgH="203040" progId="Equation.DSMT4">
                  <p:embed/>
                </p:oleObj>
              </mc:Choice>
              <mc:Fallback>
                <p:oleObj name="Equation" r:id="rId12" imgW="71100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51520" y="6165304"/>
                        <a:ext cx="2108200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04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3" y="274639"/>
            <a:ext cx="8697967" cy="123885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500" dirty="0">
                <a:solidFill>
                  <a:schemeClr val="tx2">
                    <a:satMod val="130000"/>
                  </a:schemeClr>
                </a:solidFill>
                <a:sym typeface="Mathematica3"/>
              </a:rPr>
              <a:t>Challenge: </a:t>
            </a:r>
            <a:r>
              <a:rPr lang="el-GR" sz="2500" dirty="0">
                <a:solidFill>
                  <a:schemeClr val="tx2">
                    <a:satMod val="130000"/>
                  </a:schemeClr>
                </a:solidFill>
                <a:latin typeface="Century Schoolbook"/>
                <a:sym typeface="Mathematica3"/>
              </a:rPr>
              <a:t>Δ</a:t>
            </a:r>
            <a:r>
              <a:rPr lang="en-CA" sz="2500" dirty="0">
                <a:solidFill>
                  <a:schemeClr val="tx2">
                    <a:satMod val="130000"/>
                  </a:schemeClr>
                </a:solidFill>
                <a:latin typeface="Century Schoolbook"/>
                <a:sym typeface="Mathematica3"/>
              </a:rPr>
              <a:t> </a:t>
            </a:r>
            <a:r>
              <a:rPr lang="en-CA" sz="2500" dirty="0">
                <a:solidFill>
                  <a:schemeClr val="tx2">
                    <a:satMod val="130000"/>
                  </a:schemeClr>
                </a:solidFill>
                <a:sym typeface="Mathematica3"/>
              </a:rPr>
              <a:t>ABC is an Isosceles Right Triangle.  The Hypotenuse AB is on the X-axis.  Find the coordinates of “C”</a:t>
            </a:r>
            <a:endParaRPr lang="en-CA" sz="2500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9230" name="Group 8"/>
          <p:cNvGrpSpPr>
            <a:grpSpLocks noChangeAspect="1"/>
          </p:cNvGrpSpPr>
          <p:nvPr/>
        </p:nvGrpSpPr>
        <p:grpSpPr bwMode="auto">
          <a:xfrm>
            <a:off x="-279741" y="-483206"/>
            <a:ext cx="4984750" cy="6070600"/>
            <a:chOff x="275" y="27"/>
            <a:chExt cx="3140" cy="3824"/>
          </a:xfrm>
        </p:grpSpPr>
        <p:sp>
          <p:nvSpPr>
            <p:cNvPr id="9258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9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0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1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2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3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4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5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6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7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8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69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0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1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2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3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4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5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6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7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8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79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0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1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2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3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4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5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6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7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8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89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0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1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2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3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4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5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6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7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8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99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9300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01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02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03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04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05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06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07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08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09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0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1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2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3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4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5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6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7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8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19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0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1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2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9323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4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5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6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7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8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9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0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1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2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3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4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5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6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7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8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39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95" name="Text Box 143"/>
          <p:cNvSpPr txBox="1">
            <a:spLocks noChangeArrowheads="1"/>
          </p:cNvSpPr>
          <p:nvPr/>
        </p:nvSpPr>
        <p:spPr bwMode="auto">
          <a:xfrm>
            <a:off x="3185772" y="3677631"/>
            <a:ext cx="615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B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(4,0)</a:t>
            </a:r>
          </a:p>
        </p:txBody>
      </p:sp>
      <p:sp>
        <p:nvSpPr>
          <p:cNvPr id="96" name="Text Box 144"/>
          <p:cNvSpPr txBox="1">
            <a:spLocks noChangeArrowheads="1"/>
          </p:cNvSpPr>
          <p:nvPr/>
        </p:nvSpPr>
        <p:spPr bwMode="auto">
          <a:xfrm>
            <a:off x="831509" y="3709381"/>
            <a:ext cx="692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A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(-6,0)</a:t>
            </a:r>
          </a:p>
        </p:txBody>
      </p:sp>
      <p:sp>
        <p:nvSpPr>
          <p:cNvPr id="97" name="Oval 145"/>
          <p:cNvSpPr>
            <a:spLocks noChangeArrowheads="1"/>
          </p:cNvSpPr>
          <p:nvPr/>
        </p:nvSpPr>
        <p:spPr bwMode="auto">
          <a:xfrm>
            <a:off x="1231559" y="3618894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98" name="Oval 146"/>
          <p:cNvSpPr>
            <a:spLocks noChangeArrowheads="1"/>
          </p:cNvSpPr>
          <p:nvPr/>
        </p:nvSpPr>
        <p:spPr bwMode="auto">
          <a:xfrm>
            <a:off x="3361984" y="3631594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19" name="Text Box 143"/>
          <p:cNvSpPr txBox="1">
            <a:spLocks noChangeArrowheads="1"/>
          </p:cNvSpPr>
          <p:nvPr/>
        </p:nvSpPr>
        <p:spPr bwMode="auto">
          <a:xfrm>
            <a:off x="1847509" y="1729769"/>
            <a:ext cx="5984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C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</a:t>
            </a:r>
            <a:r>
              <a:rPr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?,?</a:t>
            </a:r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)</a:t>
            </a:r>
          </a:p>
        </p:txBody>
      </p:sp>
      <p:cxnSp>
        <p:nvCxnSpPr>
          <p:cNvPr id="118" name="Straight Connector 117"/>
          <p:cNvCxnSpPr/>
          <p:nvPr/>
        </p:nvCxnSpPr>
        <p:spPr>
          <a:xfrm>
            <a:off x="1276009" y="3658581"/>
            <a:ext cx="2143125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 146"/>
          <p:cNvSpPr>
            <a:spLocks noChangeArrowheads="1"/>
          </p:cNvSpPr>
          <p:nvPr/>
        </p:nvSpPr>
        <p:spPr bwMode="auto">
          <a:xfrm>
            <a:off x="2204697" y="2444144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5715000" y="1857375"/>
            <a:ext cx="3143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Point “C” is unknown, and it makes an Isosceles Right Triangle</a:t>
            </a:r>
          </a:p>
        </p:txBody>
      </p:sp>
      <p:cxnSp>
        <p:nvCxnSpPr>
          <p:cNvPr id="127" name="Straight Connector 126"/>
          <p:cNvCxnSpPr>
            <a:stCxn id="98" idx="7"/>
            <a:endCxn id="125" idx="5"/>
          </p:cNvCxnSpPr>
          <p:nvPr/>
        </p:nvCxnSpPr>
        <p:spPr>
          <a:xfrm rot="16200000" flipV="1">
            <a:off x="2326140" y="2510025"/>
            <a:ext cx="1114425" cy="1157288"/>
          </a:xfrm>
          <a:prstGeom prst="line">
            <a:avLst/>
          </a:pr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97" idx="0"/>
            <a:endCxn id="125" idx="0"/>
          </p:cNvCxnSpPr>
          <p:nvPr/>
        </p:nvCxnSpPr>
        <p:spPr>
          <a:xfrm rot="5400000" flipH="1" flipV="1">
            <a:off x="1189491" y="2544950"/>
            <a:ext cx="1174750" cy="973137"/>
          </a:xfrm>
          <a:prstGeom prst="line">
            <a:avLst/>
          </a:pr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5715000" y="2857500"/>
            <a:ext cx="3286125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900">
                <a:solidFill>
                  <a:srgbClr val="FF0000"/>
                </a:solidFill>
              </a:rPr>
              <a:t>Since it’s an isosceles triangle, opposite sides must be equal.  </a:t>
            </a:r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5715000" y="3929063"/>
            <a:ext cx="300037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900">
                <a:solidFill>
                  <a:srgbClr val="FF0000"/>
                </a:solidFill>
              </a:rPr>
              <a:t>Point “C” must be in the middle between “A” &amp; “B”</a:t>
            </a:r>
          </a:p>
        </p:txBody>
      </p:sp>
      <p:cxnSp>
        <p:nvCxnSpPr>
          <p:cNvPr id="138" name="Straight Connector 137"/>
          <p:cNvCxnSpPr/>
          <p:nvPr/>
        </p:nvCxnSpPr>
        <p:spPr>
          <a:xfrm rot="5400000" flipH="1" flipV="1">
            <a:off x="1204572" y="2729894"/>
            <a:ext cx="2287587" cy="1587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 146"/>
          <p:cNvSpPr>
            <a:spLocks noChangeArrowheads="1"/>
          </p:cNvSpPr>
          <p:nvPr/>
        </p:nvSpPr>
        <p:spPr bwMode="auto">
          <a:xfrm>
            <a:off x="2301534" y="2444144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40" name="Text Box 143"/>
          <p:cNvSpPr txBox="1">
            <a:spLocks noChangeArrowheads="1"/>
          </p:cNvSpPr>
          <p:nvPr/>
        </p:nvSpPr>
        <p:spPr bwMode="auto">
          <a:xfrm>
            <a:off x="1776072" y="1798031"/>
            <a:ext cx="5984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C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</a:t>
            </a:r>
            <a:r>
              <a:rPr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?,?</a:t>
            </a:r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)</a:t>
            </a:r>
          </a:p>
        </p:txBody>
      </p:sp>
      <p:cxnSp>
        <p:nvCxnSpPr>
          <p:cNvPr id="141" name="Straight Connector 140"/>
          <p:cNvCxnSpPr>
            <a:stCxn id="98" idx="0"/>
            <a:endCxn id="139" idx="2"/>
          </p:cNvCxnSpPr>
          <p:nvPr/>
        </p:nvCxnSpPr>
        <p:spPr>
          <a:xfrm rot="16200000" flipV="1">
            <a:off x="2293596" y="2504469"/>
            <a:ext cx="1135063" cy="1119188"/>
          </a:xfrm>
          <a:prstGeom prst="line">
            <a:avLst/>
          </a:pr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97" idx="0"/>
            <a:endCxn id="139" idx="3"/>
          </p:cNvCxnSpPr>
          <p:nvPr/>
        </p:nvCxnSpPr>
        <p:spPr>
          <a:xfrm rot="5400000" flipH="1" flipV="1">
            <a:off x="1260928" y="2560825"/>
            <a:ext cx="1087438" cy="1028700"/>
          </a:xfrm>
          <a:prstGeom prst="line">
            <a:avLst/>
          </a:pr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>
            <a:spLocks noChangeArrowheads="1"/>
          </p:cNvSpPr>
          <p:nvPr/>
        </p:nvSpPr>
        <p:spPr bwMode="auto">
          <a:xfrm>
            <a:off x="5715000" y="4714875"/>
            <a:ext cx="3286125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900">
                <a:solidFill>
                  <a:srgbClr val="FF0000"/>
                </a:solidFill>
              </a:rPr>
              <a:t>Since it’s also a Right triangle, the two sides must be perpendicular.  </a:t>
            </a:r>
          </a:p>
        </p:txBody>
      </p:sp>
      <p:sp>
        <p:nvSpPr>
          <p:cNvPr id="148" name="TextBox 147"/>
          <p:cNvSpPr txBox="1">
            <a:spLocks noChangeArrowheads="1"/>
          </p:cNvSpPr>
          <p:nvPr/>
        </p:nvSpPr>
        <p:spPr bwMode="auto">
          <a:xfrm>
            <a:off x="5715000" y="5929313"/>
            <a:ext cx="32146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Slope of AC &amp; CB must be negative reciprocal</a:t>
            </a:r>
          </a:p>
        </p:txBody>
      </p:sp>
      <p:cxnSp>
        <p:nvCxnSpPr>
          <p:cNvPr id="150" name="Straight Arrow Connector 149"/>
          <p:cNvCxnSpPr/>
          <p:nvPr/>
        </p:nvCxnSpPr>
        <p:spPr>
          <a:xfrm rot="5400000" flipH="1" flipV="1">
            <a:off x="703716" y="3086287"/>
            <a:ext cx="1143000" cy="1587"/>
          </a:xfrm>
          <a:prstGeom prst="straightConnector1">
            <a:avLst/>
          </a:prstGeom>
          <a:ln w="222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rot="5400000" flipH="1" flipV="1">
            <a:off x="2846841" y="3086287"/>
            <a:ext cx="1143000" cy="1587"/>
          </a:xfrm>
          <a:prstGeom prst="straightConnector1">
            <a:avLst/>
          </a:prstGeom>
          <a:ln w="31750">
            <a:solidFill>
              <a:srgbClr val="C0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endCxn id="139" idx="2"/>
          </p:cNvCxnSpPr>
          <p:nvPr/>
        </p:nvCxnSpPr>
        <p:spPr>
          <a:xfrm flipV="1">
            <a:off x="1276009" y="2496531"/>
            <a:ext cx="1025525" cy="19050"/>
          </a:xfrm>
          <a:prstGeom prst="straightConnector1">
            <a:avLst/>
          </a:prstGeom>
          <a:ln w="222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139" idx="6"/>
          </p:cNvCxnSpPr>
          <p:nvPr/>
        </p:nvCxnSpPr>
        <p:spPr>
          <a:xfrm>
            <a:off x="2419009" y="2496531"/>
            <a:ext cx="1025525" cy="19050"/>
          </a:xfrm>
          <a:prstGeom prst="straightConnector1">
            <a:avLst/>
          </a:prstGeom>
          <a:ln w="22225">
            <a:solidFill>
              <a:srgbClr val="C0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713124"/>
              </p:ext>
            </p:extLst>
          </p:nvPr>
        </p:nvGraphicFramePr>
        <p:xfrm>
          <a:off x="1561759" y="2115531"/>
          <a:ext cx="2857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16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1759" y="2115531"/>
                        <a:ext cx="28575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474114"/>
              </p:ext>
            </p:extLst>
          </p:nvPr>
        </p:nvGraphicFramePr>
        <p:xfrm>
          <a:off x="918822" y="2915631"/>
          <a:ext cx="28575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126720" imgH="139680" progId="Equation.DSMT4">
                  <p:embed/>
                </p:oleObj>
              </mc:Choice>
              <mc:Fallback>
                <p:oleObj name="Equation" r:id="rId6" imgW="126720" imgH="139680" progId="Equation.DSMT4">
                  <p:embed/>
                  <p:pic>
                    <p:nvPicPr>
                      <p:cNvPr id="5018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822" y="2915631"/>
                        <a:ext cx="28575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986136"/>
              </p:ext>
            </p:extLst>
          </p:nvPr>
        </p:nvGraphicFramePr>
        <p:xfrm>
          <a:off x="2676184" y="2086956"/>
          <a:ext cx="4857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215640" imgH="177480" progId="Equation.DSMT4">
                  <p:embed/>
                </p:oleObj>
              </mc:Choice>
              <mc:Fallback>
                <p:oleObj name="Equation" r:id="rId8" imgW="215640" imgH="177480" progId="Equation.DSMT4">
                  <p:embed/>
                  <p:pic>
                    <p:nvPicPr>
                      <p:cNvPr id="5019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184" y="2086956"/>
                        <a:ext cx="4857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563244"/>
              </p:ext>
            </p:extLst>
          </p:nvPr>
        </p:nvGraphicFramePr>
        <p:xfrm>
          <a:off x="3490572" y="2887056"/>
          <a:ext cx="28575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126720" imgH="139680" progId="Equation.DSMT4">
                  <p:embed/>
                </p:oleObj>
              </mc:Choice>
              <mc:Fallback>
                <p:oleObj name="Equation" r:id="rId10" imgW="126720" imgH="139680" progId="Equation.DSMT4">
                  <p:embed/>
                  <p:pic>
                    <p:nvPicPr>
                      <p:cNvPr id="5019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572" y="2887056"/>
                        <a:ext cx="28575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" name="Object 16"/>
          <p:cNvGraphicFramePr>
            <a:graphicFrameLocks noChangeAspect="1"/>
          </p:cNvGraphicFramePr>
          <p:nvPr/>
        </p:nvGraphicFramePr>
        <p:xfrm>
          <a:off x="5929313" y="1714500"/>
          <a:ext cx="11842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596880" imgH="431640" progId="Equation.DSMT4">
                  <p:embed/>
                </p:oleObj>
              </mc:Choice>
              <mc:Fallback>
                <p:oleObj name="Equation" r:id="rId12" imgW="596880" imgH="431640" progId="Equation.DSMT4">
                  <p:embed/>
                  <p:pic>
                    <p:nvPicPr>
                      <p:cNvPr id="16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1714500"/>
                        <a:ext cx="11842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3" name="Object 17"/>
          <p:cNvGraphicFramePr>
            <a:graphicFrameLocks noChangeAspect="1"/>
          </p:cNvGraphicFramePr>
          <p:nvPr/>
        </p:nvGraphicFramePr>
        <p:xfrm>
          <a:off x="7572375" y="1714500"/>
          <a:ext cx="12255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4" imgW="672840" imgH="431640" progId="Equation.DSMT4">
                  <p:embed/>
                </p:oleObj>
              </mc:Choice>
              <mc:Fallback>
                <p:oleObj name="Equation" r:id="rId14" imgW="672840" imgH="431640" progId="Equation.DSMT4">
                  <p:embed/>
                  <p:pic>
                    <p:nvPicPr>
                      <p:cNvPr id="5019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75" y="1714500"/>
                        <a:ext cx="122555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" name="TextBox 162"/>
          <p:cNvSpPr txBox="1">
            <a:spLocks noChangeArrowheads="1"/>
          </p:cNvSpPr>
          <p:nvPr/>
        </p:nvSpPr>
        <p:spPr bwMode="auto">
          <a:xfrm>
            <a:off x="5643563" y="2894013"/>
            <a:ext cx="321468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900">
                <a:solidFill>
                  <a:srgbClr val="FF0000"/>
                </a:solidFill>
              </a:rPr>
              <a:t>The product of the two slopes is -1 (Perpendicular)</a:t>
            </a:r>
          </a:p>
        </p:txBody>
      </p:sp>
      <p:graphicFrame>
        <p:nvGraphicFramePr>
          <p:cNvPr id="50194" name="Object 18"/>
          <p:cNvGraphicFramePr>
            <a:graphicFrameLocks noChangeAspect="1"/>
          </p:cNvGraphicFramePr>
          <p:nvPr/>
        </p:nvGraphicFramePr>
        <p:xfrm>
          <a:off x="5786438" y="3643313"/>
          <a:ext cx="14795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6" imgW="812520" imgH="431640" progId="Equation.DSMT4">
                  <p:embed/>
                </p:oleObj>
              </mc:Choice>
              <mc:Fallback>
                <p:oleObj name="Equation" r:id="rId16" imgW="812520" imgH="431640" progId="Equation.DSMT4">
                  <p:embed/>
                  <p:pic>
                    <p:nvPicPr>
                      <p:cNvPr id="5019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8" y="3643313"/>
                        <a:ext cx="147955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" name="TextBox 163"/>
          <p:cNvSpPr txBox="1">
            <a:spLocks noChangeArrowheads="1"/>
          </p:cNvSpPr>
          <p:nvPr/>
        </p:nvSpPr>
        <p:spPr bwMode="auto">
          <a:xfrm>
            <a:off x="7429500" y="4429125"/>
            <a:ext cx="171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Solve for “x”</a:t>
            </a:r>
          </a:p>
        </p:txBody>
      </p:sp>
      <p:graphicFrame>
        <p:nvGraphicFramePr>
          <p:cNvPr id="50195" name="Object 19"/>
          <p:cNvGraphicFramePr>
            <a:graphicFrameLocks noChangeAspect="1"/>
          </p:cNvGraphicFramePr>
          <p:nvPr/>
        </p:nvGraphicFramePr>
        <p:xfrm>
          <a:off x="6072188" y="4429125"/>
          <a:ext cx="1179512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8" imgW="647640" imgH="444240" progId="Equation.DSMT4">
                  <p:embed/>
                </p:oleObj>
              </mc:Choice>
              <mc:Fallback>
                <p:oleObj name="Equation" r:id="rId18" imgW="647640" imgH="444240" progId="Equation.DSMT4">
                  <p:embed/>
                  <p:pic>
                    <p:nvPicPr>
                      <p:cNvPr id="5019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4429125"/>
                        <a:ext cx="1179512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6" name="Object 20"/>
          <p:cNvGraphicFramePr>
            <a:graphicFrameLocks noChangeAspect="1"/>
          </p:cNvGraphicFramePr>
          <p:nvPr/>
        </p:nvGraphicFramePr>
        <p:xfrm>
          <a:off x="6296025" y="5251450"/>
          <a:ext cx="9699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20" imgW="533160" imgH="215640" progId="Equation.DSMT4">
                  <p:embed/>
                </p:oleObj>
              </mc:Choice>
              <mc:Fallback>
                <p:oleObj name="Equation" r:id="rId20" imgW="533160" imgH="215640" progId="Equation.DSMT4">
                  <p:embed/>
                  <p:pic>
                    <p:nvPicPr>
                      <p:cNvPr id="5019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6025" y="5251450"/>
                        <a:ext cx="96996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7" name="Object 21"/>
          <p:cNvGraphicFramePr>
            <a:graphicFrameLocks noChangeAspect="1"/>
          </p:cNvGraphicFramePr>
          <p:nvPr/>
        </p:nvGraphicFramePr>
        <p:xfrm>
          <a:off x="6411913" y="5715000"/>
          <a:ext cx="66992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2" imgW="368280" imgH="177480" progId="Equation.DSMT4">
                  <p:embed/>
                </p:oleObj>
              </mc:Choice>
              <mc:Fallback>
                <p:oleObj name="Equation" r:id="rId22" imgW="368280" imgH="177480" progId="Equation.DSMT4">
                  <p:embed/>
                  <p:pic>
                    <p:nvPicPr>
                      <p:cNvPr id="5019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1913" y="5715000"/>
                        <a:ext cx="66992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418745"/>
              </p:ext>
            </p:extLst>
          </p:nvPr>
        </p:nvGraphicFramePr>
        <p:xfrm>
          <a:off x="3490572" y="2872769"/>
          <a:ext cx="32861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4" imgW="126720" imgH="177480" progId="Equation.DSMT4">
                  <p:embed/>
                </p:oleObj>
              </mc:Choice>
              <mc:Fallback>
                <p:oleObj name="Equation" r:id="rId24" imgW="126720" imgH="177480" progId="Equation.DSMT4">
                  <p:embed/>
                  <p:pic>
                    <p:nvPicPr>
                      <p:cNvPr id="16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572" y="2872769"/>
                        <a:ext cx="32861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" name="Text Box 143"/>
          <p:cNvSpPr txBox="1">
            <a:spLocks noChangeArrowheads="1"/>
          </p:cNvSpPr>
          <p:nvPr/>
        </p:nvSpPr>
        <p:spPr bwMode="auto">
          <a:xfrm>
            <a:off x="1617322" y="1729769"/>
            <a:ext cx="801687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C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</a:t>
            </a:r>
            <a:r>
              <a:rPr lang="en-US" sz="2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-1,5</a:t>
            </a:r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)</a:t>
            </a:r>
          </a:p>
        </p:txBody>
      </p:sp>
      <p:sp>
        <p:nvSpPr>
          <p:cNvPr id="167" name="TextBox 166"/>
          <p:cNvSpPr txBox="1">
            <a:spLocks noChangeArrowheads="1"/>
          </p:cNvSpPr>
          <p:nvPr/>
        </p:nvSpPr>
        <p:spPr bwMode="auto">
          <a:xfrm>
            <a:off x="4786313" y="6072188"/>
            <a:ext cx="43576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</a:rPr>
              <a:t>The coordinates of “C” is (-1,5)</a:t>
            </a:r>
          </a:p>
        </p:txBody>
      </p:sp>
    </p:spTree>
    <p:extLst>
      <p:ext uri="{BB962C8B-B14F-4D97-AF65-F5344CB8AC3E}">
        <p14:creationId xmlns:p14="http://schemas.microsoft.com/office/powerpoint/2010/main" val="81080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20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2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20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20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  <p:bldP spid="97" grpId="0" animBg="1"/>
      <p:bldP spid="98" grpId="0" animBg="1"/>
      <p:bldP spid="119" grpId="0"/>
      <p:bldP spid="119" grpId="1"/>
      <p:bldP spid="125" grpId="0" animBg="1"/>
      <p:bldP spid="125" grpId="1" animBg="1"/>
      <p:bldP spid="126" grpId="0"/>
      <p:bldP spid="126" grpId="1"/>
      <p:bldP spid="135" grpId="0"/>
      <p:bldP spid="135" grpId="1"/>
      <p:bldP spid="136" grpId="0"/>
      <p:bldP spid="136" grpId="1"/>
      <p:bldP spid="139" grpId="0" animBg="1"/>
      <p:bldP spid="140" grpId="0"/>
      <p:bldP spid="140" grpId="1"/>
      <p:bldP spid="147" grpId="0"/>
      <p:bldP spid="147" grpId="1"/>
      <p:bldP spid="148" grpId="0" build="allAtOnce"/>
      <p:bldP spid="164" grpId="0"/>
      <p:bldP spid="1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23" y="258872"/>
            <a:ext cx="886022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300" dirty="0">
                <a:solidFill>
                  <a:schemeClr val="tx2">
                    <a:satMod val="130000"/>
                  </a:schemeClr>
                </a:solidFill>
              </a:rPr>
              <a:t>Challenge Problem: Given that point “A” is on the X-Axis,  “B” is on the Y-Axis, the length of AB is 10 units, and slope is 4/3.  Find the coordinates of both points:</a:t>
            </a:r>
          </a:p>
        </p:txBody>
      </p:sp>
      <p:grpSp>
        <p:nvGrpSpPr>
          <p:cNvPr id="6158" name="Group 8"/>
          <p:cNvGrpSpPr>
            <a:grpSpLocks noChangeAspect="1"/>
          </p:cNvGrpSpPr>
          <p:nvPr/>
        </p:nvGrpSpPr>
        <p:grpSpPr bwMode="auto">
          <a:xfrm>
            <a:off x="373063" y="0"/>
            <a:ext cx="4984750" cy="6070600"/>
            <a:chOff x="275" y="27"/>
            <a:chExt cx="3140" cy="3824"/>
          </a:xfrm>
        </p:grpSpPr>
        <p:sp>
          <p:nvSpPr>
            <p:cNvPr id="6197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8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9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0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1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2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3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4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5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6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7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8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9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0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1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2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3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4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5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6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7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8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9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0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1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2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3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4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5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6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7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8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9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0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1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2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3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4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5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6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7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8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239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0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1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2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3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4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5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6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7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8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9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0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1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2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3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4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5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6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7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8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9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0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1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262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3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4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5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6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7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8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9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0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1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2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3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4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5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6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7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8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29" name="Oval 146"/>
          <p:cNvSpPr>
            <a:spLocks noChangeArrowheads="1"/>
          </p:cNvSpPr>
          <p:nvPr/>
        </p:nvSpPr>
        <p:spPr bwMode="auto">
          <a:xfrm>
            <a:off x="2535238" y="4071938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5128" name="Line 141"/>
          <p:cNvSpPr>
            <a:spLocks noChangeShapeType="1"/>
          </p:cNvSpPr>
          <p:nvPr/>
        </p:nvSpPr>
        <p:spPr bwMode="auto">
          <a:xfrm flipV="1">
            <a:off x="2571750" y="3286125"/>
            <a:ext cx="642938" cy="857250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31" name="Text Box 143"/>
          <p:cNvSpPr txBox="1">
            <a:spLocks noChangeArrowheads="1"/>
          </p:cNvSpPr>
          <p:nvPr/>
        </p:nvSpPr>
        <p:spPr bwMode="auto">
          <a:xfrm>
            <a:off x="3214688" y="2714625"/>
            <a:ext cx="684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B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(0,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)</a:t>
            </a:r>
          </a:p>
        </p:txBody>
      </p:sp>
      <p:sp>
        <p:nvSpPr>
          <p:cNvPr id="132" name="Text Box 144"/>
          <p:cNvSpPr txBox="1">
            <a:spLocks noChangeArrowheads="1"/>
          </p:cNvSpPr>
          <p:nvPr/>
        </p:nvSpPr>
        <p:spPr bwMode="auto">
          <a:xfrm>
            <a:off x="2000250" y="3465513"/>
            <a:ext cx="67945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A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 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,0)</a:t>
            </a:r>
          </a:p>
        </p:txBody>
      </p:sp>
      <p:sp>
        <p:nvSpPr>
          <p:cNvPr id="134" name="Oval 146"/>
          <p:cNvSpPr>
            <a:spLocks noChangeArrowheads="1"/>
          </p:cNvSpPr>
          <p:nvPr/>
        </p:nvSpPr>
        <p:spPr bwMode="auto">
          <a:xfrm>
            <a:off x="3151188" y="3257550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cxnSp>
        <p:nvCxnSpPr>
          <p:cNvPr id="139" name="Straight Arrow Connector 138"/>
          <p:cNvCxnSpPr/>
          <p:nvPr/>
        </p:nvCxnSpPr>
        <p:spPr>
          <a:xfrm rot="16200000" flipV="1">
            <a:off x="2780506" y="3691732"/>
            <a:ext cx="885825" cy="1746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endCxn id="6270" idx="1"/>
          </p:cNvCxnSpPr>
          <p:nvPr/>
        </p:nvCxnSpPr>
        <p:spPr>
          <a:xfrm>
            <a:off x="2571750" y="4143375"/>
            <a:ext cx="692150" cy="1905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1" name="Object 12"/>
          <p:cNvGraphicFramePr>
            <a:graphicFrameLocks noChangeAspect="1"/>
          </p:cNvGraphicFramePr>
          <p:nvPr/>
        </p:nvGraphicFramePr>
        <p:xfrm>
          <a:off x="3286125" y="3582988"/>
          <a:ext cx="2413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126720" imgH="164880" progId="Equation.DSMT4">
                  <p:embed/>
                </p:oleObj>
              </mc:Choice>
              <mc:Fallback>
                <p:oleObj name="Equation" r:id="rId4" imgW="126720" imgH="164880" progId="Equation.DSMT4">
                  <p:embed/>
                  <p:pic>
                    <p:nvPicPr>
                      <p:cNvPr id="14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3582988"/>
                        <a:ext cx="241300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Object 13"/>
          <p:cNvGraphicFramePr>
            <a:graphicFrameLocks noChangeAspect="1"/>
          </p:cNvGraphicFramePr>
          <p:nvPr/>
        </p:nvGraphicFramePr>
        <p:xfrm>
          <a:off x="2786063" y="4214813"/>
          <a:ext cx="2190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142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4214813"/>
                        <a:ext cx="2190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" name="TextBox 157"/>
          <p:cNvSpPr txBox="1">
            <a:spLocks noChangeArrowheads="1"/>
          </p:cNvSpPr>
          <p:nvPr/>
        </p:nvSpPr>
        <p:spPr bwMode="auto">
          <a:xfrm>
            <a:off x="5357813" y="1785938"/>
            <a:ext cx="30718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Analyzer the information</a:t>
            </a:r>
          </a:p>
        </p:txBody>
      </p:sp>
      <p:sp>
        <p:nvSpPr>
          <p:cNvPr id="159" name="TextBox 158"/>
          <p:cNvSpPr txBox="1">
            <a:spLocks noChangeArrowheads="1"/>
          </p:cNvSpPr>
          <p:nvPr/>
        </p:nvSpPr>
        <p:spPr bwMode="auto">
          <a:xfrm>
            <a:off x="5500688" y="3571875"/>
            <a:ext cx="178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>
                <a:latin typeface="Gill Sans MT" pitchFamily="34" charset="0"/>
              </a:rPr>
              <a:t>The slope is: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5572125" y="5429250"/>
            <a:ext cx="27146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The Length of AB is 10 units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5429250" y="2428875"/>
            <a:ext cx="30718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“A” is on the X-axis</a:t>
            </a: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5429250" y="2927350"/>
            <a:ext cx="30718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“B” is on the Y-axis</a:t>
            </a:r>
          </a:p>
        </p:txBody>
      </p:sp>
      <p:graphicFrame>
        <p:nvGraphicFramePr>
          <p:cNvPr id="111" name="Object 6"/>
          <p:cNvGraphicFramePr>
            <a:graphicFrameLocks noChangeAspect="1"/>
          </p:cNvGraphicFramePr>
          <p:nvPr/>
        </p:nvGraphicFramePr>
        <p:xfrm>
          <a:off x="7286625" y="3389313"/>
          <a:ext cx="121443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634680" imgH="431640" progId="Equation.DSMT4">
                  <p:embed/>
                </p:oleObj>
              </mc:Choice>
              <mc:Fallback>
                <p:oleObj name="Equation" r:id="rId8" imgW="634680" imgH="431640" progId="Equation.DSMT4">
                  <p:embed/>
                  <p:pic>
                    <p:nvPicPr>
                      <p:cNvPr id="11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3389313"/>
                        <a:ext cx="1214438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3" name="Straight Connector 112"/>
          <p:cNvCxnSpPr/>
          <p:nvPr/>
        </p:nvCxnSpPr>
        <p:spPr>
          <a:xfrm>
            <a:off x="1071563" y="4143375"/>
            <a:ext cx="428625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5400000" flipH="1" flipV="1">
            <a:off x="1304925" y="4160838"/>
            <a:ext cx="3821113" cy="15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5572125" y="4429125"/>
            <a:ext cx="30718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Right triangle, with the base 3, height 4, and the hypotenuse is 5.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2571750" y="3429000"/>
            <a:ext cx="357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6" name="Isosceles Triangle 105"/>
          <p:cNvSpPr/>
          <p:nvPr/>
        </p:nvSpPr>
        <p:spPr>
          <a:xfrm>
            <a:off x="2571750" y="3286125"/>
            <a:ext cx="642938" cy="857250"/>
          </a:xfrm>
          <a:prstGeom prst="triangle">
            <a:avLst>
              <a:gd name="adj" fmla="val 100000"/>
            </a:avLst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4714875" y="1500188"/>
            <a:ext cx="40005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0070C0"/>
                </a:solidFill>
              </a:rPr>
              <a:t>The hypotenuse is too small.  So we need to make a bigger right triangle with an hypotenuse of 10</a:t>
            </a:r>
          </a:p>
        </p:txBody>
      </p:sp>
      <p:sp>
        <p:nvSpPr>
          <p:cNvPr id="108" name="Isosceles Triangle 107"/>
          <p:cNvSpPr/>
          <p:nvPr/>
        </p:nvSpPr>
        <p:spPr>
          <a:xfrm>
            <a:off x="5500688" y="2714625"/>
            <a:ext cx="642937" cy="857250"/>
          </a:xfrm>
          <a:prstGeom prst="triangle">
            <a:avLst>
              <a:gd name="adj" fmla="val 100000"/>
            </a:avLst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12" name="Object 103"/>
          <p:cNvGraphicFramePr>
            <a:graphicFrameLocks noChangeAspect="1"/>
          </p:cNvGraphicFramePr>
          <p:nvPr/>
        </p:nvGraphicFramePr>
        <p:xfrm>
          <a:off x="6143625" y="3000375"/>
          <a:ext cx="2413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112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3000375"/>
                        <a:ext cx="24130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04"/>
          <p:cNvGraphicFramePr>
            <a:graphicFrameLocks noChangeAspect="1"/>
          </p:cNvGraphicFramePr>
          <p:nvPr/>
        </p:nvGraphicFramePr>
        <p:xfrm>
          <a:off x="5643563" y="3632200"/>
          <a:ext cx="2190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114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3632200"/>
                        <a:ext cx="2190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5429250" y="2846388"/>
            <a:ext cx="357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7" name="Isosceles Triangle 116"/>
          <p:cNvSpPr/>
          <p:nvPr/>
        </p:nvSpPr>
        <p:spPr>
          <a:xfrm>
            <a:off x="6929438" y="2428875"/>
            <a:ext cx="1079500" cy="1439863"/>
          </a:xfrm>
          <a:prstGeom prst="triangle">
            <a:avLst>
              <a:gd name="adj" fmla="val 100000"/>
            </a:avLst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18" name="Object 105"/>
          <p:cNvGraphicFramePr>
            <a:graphicFrameLocks noChangeAspect="1"/>
          </p:cNvGraphicFramePr>
          <p:nvPr/>
        </p:nvGraphicFramePr>
        <p:xfrm>
          <a:off x="8072438" y="3000375"/>
          <a:ext cx="2174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2" imgW="114120" imgH="177480" progId="Equation.DSMT4">
                  <p:embed/>
                </p:oleObj>
              </mc:Choice>
              <mc:Fallback>
                <p:oleObj name="Equation" r:id="rId12" imgW="114120" imgH="177480" progId="Equation.DSMT4">
                  <p:embed/>
                  <p:pic>
                    <p:nvPicPr>
                      <p:cNvPr id="118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2438" y="3000375"/>
                        <a:ext cx="21748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" name="Object 106"/>
          <p:cNvGraphicFramePr>
            <a:graphicFrameLocks noChangeAspect="1"/>
          </p:cNvGraphicFramePr>
          <p:nvPr/>
        </p:nvGraphicFramePr>
        <p:xfrm>
          <a:off x="7429500" y="3929063"/>
          <a:ext cx="2428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119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0" y="3929063"/>
                        <a:ext cx="2428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7072313" y="2844800"/>
            <a:ext cx="500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10</a:t>
            </a:r>
          </a:p>
        </p:txBody>
      </p:sp>
      <p:graphicFrame>
        <p:nvGraphicFramePr>
          <p:cNvPr id="3" name="Object 107"/>
          <p:cNvGraphicFramePr>
            <a:graphicFrameLocks noChangeAspect="1"/>
          </p:cNvGraphicFramePr>
          <p:nvPr/>
        </p:nvGraphicFramePr>
        <p:xfrm>
          <a:off x="3286125" y="3286125"/>
          <a:ext cx="2174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6" imgW="114120" imgH="177480" progId="Equation.DSMT4">
                  <p:embed/>
                </p:oleObj>
              </mc:Choice>
              <mc:Fallback>
                <p:oleObj name="Equation" r:id="rId16" imgW="114120" imgH="177480" progId="Equation.DSMT4">
                  <p:embed/>
                  <p:pic>
                    <p:nvPicPr>
                      <p:cNvPr id="3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3286125"/>
                        <a:ext cx="2174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08"/>
          <p:cNvGraphicFramePr>
            <a:graphicFrameLocks noChangeAspect="1"/>
          </p:cNvGraphicFramePr>
          <p:nvPr/>
        </p:nvGraphicFramePr>
        <p:xfrm>
          <a:off x="2643188" y="4214813"/>
          <a:ext cx="2428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17" imgW="126720" imgH="177480" progId="Equation.DSMT4">
                  <p:embed/>
                </p:oleObj>
              </mc:Choice>
              <mc:Fallback>
                <p:oleObj name="Equation" r:id="rId17" imgW="126720" imgH="177480" progId="Equation.DSMT4">
                  <p:embed/>
                  <p:pic>
                    <p:nvPicPr>
                      <p:cNvPr id="4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4214813"/>
                        <a:ext cx="24288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1" name="Straight Arrow Connector 120"/>
          <p:cNvCxnSpPr/>
          <p:nvPr/>
        </p:nvCxnSpPr>
        <p:spPr>
          <a:xfrm rot="5400000" flipH="1">
            <a:off x="2369344" y="3274219"/>
            <a:ext cx="1693863" cy="317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rot="10800000">
            <a:off x="1928813" y="4143375"/>
            <a:ext cx="1285875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46"/>
          <p:cNvSpPr>
            <a:spLocks noChangeArrowheads="1"/>
          </p:cNvSpPr>
          <p:nvPr/>
        </p:nvSpPr>
        <p:spPr bwMode="auto">
          <a:xfrm>
            <a:off x="3143250" y="239712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28" name="Oval 146"/>
          <p:cNvSpPr>
            <a:spLocks noChangeArrowheads="1"/>
          </p:cNvSpPr>
          <p:nvPr/>
        </p:nvSpPr>
        <p:spPr bwMode="auto">
          <a:xfrm>
            <a:off x="1882775" y="4071938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30" name="Text Box 143"/>
          <p:cNvSpPr txBox="1">
            <a:spLocks noChangeArrowheads="1"/>
          </p:cNvSpPr>
          <p:nvPr/>
        </p:nvSpPr>
        <p:spPr bwMode="auto">
          <a:xfrm>
            <a:off x="3157538" y="1857375"/>
            <a:ext cx="700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B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(0,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)</a:t>
            </a:r>
          </a:p>
        </p:txBody>
      </p:sp>
      <p:sp>
        <p:nvSpPr>
          <p:cNvPr id="133" name="Text Box 144"/>
          <p:cNvSpPr txBox="1">
            <a:spLocks noChangeArrowheads="1"/>
          </p:cNvSpPr>
          <p:nvPr/>
        </p:nvSpPr>
        <p:spPr bwMode="auto">
          <a:xfrm>
            <a:off x="1214438" y="3465513"/>
            <a:ext cx="779462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A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 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,0)</a:t>
            </a:r>
          </a:p>
        </p:txBody>
      </p:sp>
      <p:sp>
        <p:nvSpPr>
          <p:cNvPr id="135" name="Line 141"/>
          <p:cNvSpPr>
            <a:spLocks noChangeShapeType="1"/>
          </p:cNvSpPr>
          <p:nvPr/>
        </p:nvSpPr>
        <p:spPr bwMode="auto">
          <a:xfrm flipV="1">
            <a:off x="1928813" y="2428875"/>
            <a:ext cx="1285875" cy="1714500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5429250" y="4357688"/>
            <a:ext cx="3286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The coordinates are A(-6,0) &amp; B(0,8)</a:t>
            </a:r>
          </a:p>
        </p:txBody>
      </p:sp>
      <p:sp>
        <p:nvSpPr>
          <p:cNvPr id="137" name="Isosceles Triangle 136"/>
          <p:cNvSpPr/>
          <p:nvPr/>
        </p:nvSpPr>
        <p:spPr>
          <a:xfrm rot="10800000">
            <a:off x="7072313" y="5143500"/>
            <a:ext cx="1079500" cy="1439863"/>
          </a:xfrm>
          <a:prstGeom prst="triangle">
            <a:avLst>
              <a:gd name="adj" fmla="val 100000"/>
            </a:avLst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38" name="Object 109"/>
          <p:cNvGraphicFramePr>
            <a:graphicFrameLocks noChangeAspect="1"/>
          </p:cNvGraphicFramePr>
          <p:nvPr/>
        </p:nvGraphicFramePr>
        <p:xfrm>
          <a:off x="6786563" y="5643563"/>
          <a:ext cx="2174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19" imgW="114120" imgH="177480" progId="Equation.DSMT4">
                  <p:embed/>
                </p:oleObj>
              </mc:Choice>
              <mc:Fallback>
                <p:oleObj name="Equation" r:id="rId19" imgW="114120" imgH="177480" progId="Equation.DSMT4">
                  <p:embed/>
                  <p:pic>
                    <p:nvPicPr>
                      <p:cNvPr id="138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63" y="5643563"/>
                        <a:ext cx="21748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" name="Object 110"/>
          <p:cNvGraphicFramePr>
            <a:graphicFrameLocks noChangeAspect="1"/>
          </p:cNvGraphicFramePr>
          <p:nvPr/>
        </p:nvGraphicFramePr>
        <p:xfrm>
          <a:off x="7429500" y="4714875"/>
          <a:ext cx="2428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20" imgW="126720" imgH="177480" progId="Equation.DSMT4">
                  <p:embed/>
                </p:oleObj>
              </mc:Choice>
              <mc:Fallback>
                <p:oleObj name="Equation" r:id="rId20" imgW="126720" imgH="177480" progId="Equation.DSMT4">
                  <p:embed/>
                  <p:pic>
                    <p:nvPicPr>
                      <p:cNvPr id="143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0" y="4714875"/>
                        <a:ext cx="2428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" name="TextBox 143"/>
          <p:cNvSpPr txBox="1">
            <a:spLocks noChangeArrowheads="1"/>
          </p:cNvSpPr>
          <p:nvPr/>
        </p:nvSpPr>
        <p:spPr bwMode="auto">
          <a:xfrm>
            <a:off x="7715250" y="5786438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45" name="Oval 146"/>
          <p:cNvSpPr>
            <a:spLocks noChangeArrowheads="1"/>
          </p:cNvSpPr>
          <p:nvPr/>
        </p:nvSpPr>
        <p:spPr bwMode="auto">
          <a:xfrm>
            <a:off x="4454525" y="411162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46" name="Oval 146"/>
          <p:cNvSpPr>
            <a:spLocks noChangeArrowheads="1"/>
          </p:cNvSpPr>
          <p:nvPr/>
        </p:nvSpPr>
        <p:spPr bwMode="auto">
          <a:xfrm>
            <a:off x="3168650" y="582612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47" name="Line 141"/>
          <p:cNvSpPr>
            <a:spLocks noChangeShapeType="1"/>
          </p:cNvSpPr>
          <p:nvPr/>
        </p:nvSpPr>
        <p:spPr bwMode="auto">
          <a:xfrm flipV="1">
            <a:off x="3214688" y="4143375"/>
            <a:ext cx="1285875" cy="1714500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8" name="Text Box 144"/>
          <p:cNvSpPr txBox="1">
            <a:spLocks noChangeArrowheads="1"/>
          </p:cNvSpPr>
          <p:nvPr/>
        </p:nvSpPr>
        <p:spPr bwMode="auto">
          <a:xfrm>
            <a:off x="4370388" y="3465513"/>
            <a:ext cx="63023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A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,0)</a:t>
            </a:r>
          </a:p>
        </p:txBody>
      </p:sp>
      <p:sp>
        <p:nvSpPr>
          <p:cNvPr id="149" name="Text Box 143"/>
          <p:cNvSpPr txBox="1">
            <a:spLocks noChangeArrowheads="1"/>
          </p:cNvSpPr>
          <p:nvPr/>
        </p:nvSpPr>
        <p:spPr bwMode="auto">
          <a:xfrm>
            <a:off x="2500313" y="5429250"/>
            <a:ext cx="777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B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(0,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)</a:t>
            </a:r>
          </a:p>
        </p:txBody>
      </p:sp>
      <p:sp>
        <p:nvSpPr>
          <p:cNvPr id="150" name="TextBox 149"/>
          <p:cNvSpPr txBox="1">
            <a:spLocks noChangeArrowheads="1"/>
          </p:cNvSpPr>
          <p:nvPr/>
        </p:nvSpPr>
        <p:spPr bwMode="auto">
          <a:xfrm>
            <a:off x="3429000" y="5715000"/>
            <a:ext cx="3286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Another set of coordinates are A(6,0) &amp; B(0,-8)</a:t>
            </a:r>
          </a:p>
        </p:txBody>
      </p:sp>
    </p:spTree>
    <p:extLst>
      <p:ext uri="{BB962C8B-B14F-4D97-AF65-F5344CB8AC3E}">
        <p14:creationId xmlns:p14="http://schemas.microsoft.com/office/powerpoint/2010/main" val="101650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8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8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8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8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 nodeType="clickPar">
                      <p:stCondLst>
                        <p:cond delay="indefinite"/>
                      </p:stCondLst>
                      <p:childTnLst>
                        <p:par>
                          <p:cTn id="3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5128" grpId="0" animBg="1"/>
      <p:bldP spid="131" grpId="0"/>
      <p:bldP spid="131" grpId="1"/>
      <p:bldP spid="132" grpId="0"/>
      <p:bldP spid="132" grpId="1"/>
      <p:bldP spid="134" grpId="0" animBg="1"/>
      <p:bldP spid="158" grpId="0"/>
      <p:bldP spid="158" grpId="1"/>
      <p:bldP spid="159" grpId="0"/>
      <p:bldP spid="159" grpId="1"/>
      <p:bldP spid="160" grpId="0"/>
      <p:bldP spid="160" grpId="1"/>
      <p:bldP spid="109" grpId="0"/>
      <p:bldP spid="109" grpId="1"/>
      <p:bldP spid="110" grpId="0"/>
      <p:bldP spid="110" grpId="1"/>
      <p:bldP spid="103" grpId="0" build="allAtOnce"/>
      <p:bldP spid="104" grpId="0"/>
      <p:bldP spid="106" grpId="0" animBg="1"/>
      <p:bldP spid="108" grpId="0" animBg="1"/>
      <p:bldP spid="115" grpId="0"/>
      <p:bldP spid="117" grpId="0" animBg="1"/>
      <p:bldP spid="120" grpId="0"/>
      <p:bldP spid="127" grpId="0" animBg="1"/>
      <p:bldP spid="128" grpId="0" animBg="1"/>
      <p:bldP spid="130" grpId="0"/>
      <p:bldP spid="133" grpId="0"/>
      <p:bldP spid="135" grpId="0" animBg="1"/>
      <p:bldP spid="136" grpId="0"/>
      <p:bldP spid="137" grpId="0" animBg="1"/>
      <p:bldP spid="144" grpId="0"/>
      <p:bldP spid="145" grpId="0" animBg="1"/>
      <p:bldP spid="146" grpId="0" animBg="1"/>
      <p:bldP spid="147" grpId="0" animBg="1"/>
      <p:bldP spid="148" grpId="0"/>
      <p:bldP spid="149" grpId="0"/>
      <p:bldP spid="1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2"/>
          <p:cNvSpPr txBox="1">
            <a:spLocks/>
          </p:cNvSpPr>
          <p:nvPr/>
        </p:nvSpPr>
        <p:spPr>
          <a:xfrm>
            <a:off x="179512" y="148679"/>
            <a:ext cx="8424936" cy="1317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dirty="0"/>
              <a:t>Q2: Given the rectangle, how many squares does the diagonal cross?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114356" y="1198630"/>
            <a:ext cx="3492000" cy="143224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1114356" y="1334624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114356" y="1478640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114356" y="1622656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114356" y="1766672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114356" y="1910688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114356" y="2054704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1114356" y="2198720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1114356" y="2342736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1114356" y="2486752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1251654" y="1198630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1404054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15464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16988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18512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20036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21560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23084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24608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26132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27656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29180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0704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2228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33752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35276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6800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38324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9848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41372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42896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442005" y="119060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eft Brace 73"/>
          <p:cNvSpPr/>
          <p:nvPr/>
        </p:nvSpPr>
        <p:spPr>
          <a:xfrm>
            <a:off x="826325" y="1188074"/>
            <a:ext cx="216024" cy="1437282"/>
          </a:xfrm>
          <a:prstGeom prst="leftBrace">
            <a:avLst>
              <a:gd name="adj1" fmla="val 7496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Left Brace 74"/>
          <p:cNvSpPr/>
          <p:nvPr/>
        </p:nvSpPr>
        <p:spPr>
          <a:xfrm rot="16200000">
            <a:off x="2770974" y="1053562"/>
            <a:ext cx="216024" cy="3526739"/>
          </a:xfrm>
          <a:prstGeom prst="leftBrace">
            <a:avLst>
              <a:gd name="adj1" fmla="val 7496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76" name="Object 75"/>
          <p:cNvGraphicFramePr>
            <a:graphicFrameLocks noChangeAspect="1"/>
          </p:cNvGraphicFramePr>
          <p:nvPr>
            <p:extLst/>
          </p:nvPr>
        </p:nvGraphicFramePr>
        <p:xfrm>
          <a:off x="2225037" y="2896228"/>
          <a:ext cx="1508125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825480" imgH="177480" progId="Equation.DSMT4">
                  <p:embed/>
                </p:oleObj>
              </mc:Choice>
              <mc:Fallback>
                <p:oleObj name="Equation" r:id="rId3" imgW="825480" imgH="177480" progId="Equation.DSMT4">
                  <p:embed/>
                  <p:pic>
                    <p:nvPicPr>
                      <p:cNvPr id="76" name="Object 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5037" y="2896228"/>
                        <a:ext cx="1508125" cy="325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/>
          </p:nvPr>
        </p:nvGraphicFramePr>
        <p:xfrm>
          <a:off x="253362" y="1669091"/>
          <a:ext cx="650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355320" imgH="330120" progId="Equation.DSMT4">
                  <p:embed/>
                </p:oleObj>
              </mc:Choice>
              <mc:Fallback>
                <p:oleObj name="Equation" r:id="rId5" imgW="355320" imgH="330120" progId="Equation.DSMT4">
                  <p:embed/>
                  <p:pic>
                    <p:nvPicPr>
                      <p:cNvPr id="77" name="Object 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362" y="1669091"/>
                        <a:ext cx="650875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8" name="Straight Connector 77"/>
          <p:cNvCxnSpPr/>
          <p:nvPr/>
        </p:nvCxnSpPr>
        <p:spPr>
          <a:xfrm flipH="1">
            <a:off x="1114316" y="1190608"/>
            <a:ext cx="3492040" cy="14219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69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1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6" t="35505"/>
          <a:stretch/>
        </p:blipFill>
        <p:spPr>
          <a:xfrm>
            <a:off x="156030" y="2708920"/>
            <a:ext cx="4343962" cy="39194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I) Parallel and Perpendicular Lines</a:t>
            </a:r>
          </a:p>
        </p:txBody>
      </p:sp>
      <p:sp>
        <p:nvSpPr>
          <p:cNvPr id="1032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1656184"/>
          </a:xfrm>
        </p:spPr>
        <p:txBody>
          <a:bodyPr/>
          <a:lstStyle/>
          <a:p>
            <a:pPr eaLnBrk="1" hangingPunct="1"/>
            <a:r>
              <a:rPr lang="en-CA" dirty="0"/>
              <a:t>Parallel Lines have equal slopes</a:t>
            </a:r>
          </a:p>
          <a:p>
            <a:pPr eaLnBrk="1" hangingPunct="1"/>
            <a:r>
              <a:rPr lang="en-CA" dirty="0"/>
              <a:t>Perpendicular lines cross at 90 degrees</a:t>
            </a:r>
          </a:p>
          <a:p>
            <a:pPr lvl="1"/>
            <a:r>
              <a:rPr lang="en-CA" dirty="0"/>
              <a:t>The slopes are negative reciprocals</a:t>
            </a:r>
          </a:p>
        </p:txBody>
      </p:sp>
      <p:sp>
        <p:nvSpPr>
          <p:cNvPr id="5" name="Line 141"/>
          <p:cNvSpPr>
            <a:spLocks noChangeShapeType="1"/>
          </p:cNvSpPr>
          <p:nvPr/>
        </p:nvSpPr>
        <p:spPr bwMode="auto">
          <a:xfrm flipH="1" flipV="1">
            <a:off x="1101353" y="4306267"/>
            <a:ext cx="1452562" cy="1916112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" name="Text Box 143"/>
          <p:cNvSpPr txBox="1">
            <a:spLocks noChangeArrowheads="1"/>
          </p:cNvSpPr>
          <p:nvPr/>
        </p:nvSpPr>
        <p:spPr bwMode="auto">
          <a:xfrm>
            <a:off x="2368178" y="6311279"/>
            <a:ext cx="768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D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(-2,-7)</a:t>
            </a:r>
          </a:p>
        </p:txBody>
      </p:sp>
      <p:sp>
        <p:nvSpPr>
          <p:cNvPr id="7" name="Text Box 144"/>
          <p:cNvSpPr txBox="1">
            <a:spLocks noChangeArrowheads="1"/>
          </p:cNvSpPr>
          <p:nvPr/>
        </p:nvSpPr>
        <p:spPr bwMode="auto">
          <a:xfrm>
            <a:off x="194890" y="3976067"/>
            <a:ext cx="692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C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(-6,2)</a:t>
            </a:r>
          </a:p>
        </p:txBody>
      </p:sp>
      <p:sp>
        <p:nvSpPr>
          <p:cNvPr id="8" name="Oval 145"/>
          <p:cNvSpPr>
            <a:spLocks noChangeArrowheads="1"/>
          </p:cNvSpPr>
          <p:nvPr/>
        </p:nvSpPr>
        <p:spPr bwMode="auto">
          <a:xfrm>
            <a:off x="999753" y="4249117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9" name="Oval 146"/>
          <p:cNvSpPr>
            <a:spLocks noChangeArrowheads="1"/>
          </p:cNvSpPr>
          <p:nvPr/>
        </p:nvSpPr>
        <p:spPr bwMode="auto">
          <a:xfrm>
            <a:off x="2488828" y="6171579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02" name="Line 141"/>
          <p:cNvSpPr>
            <a:spLocks noChangeShapeType="1"/>
          </p:cNvSpPr>
          <p:nvPr/>
        </p:nvSpPr>
        <p:spPr bwMode="auto">
          <a:xfrm flipH="1" flipV="1">
            <a:off x="1964953" y="3015629"/>
            <a:ext cx="1452562" cy="1916113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3" name="Text Box 143"/>
          <p:cNvSpPr txBox="1">
            <a:spLocks noChangeArrowheads="1"/>
          </p:cNvSpPr>
          <p:nvPr/>
        </p:nvSpPr>
        <p:spPr bwMode="auto">
          <a:xfrm>
            <a:off x="3231778" y="5020642"/>
            <a:ext cx="692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B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(5,-1)</a:t>
            </a:r>
          </a:p>
        </p:txBody>
      </p:sp>
      <p:sp>
        <p:nvSpPr>
          <p:cNvPr id="104" name="Text Box 144"/>
          <p:cNvSpPr txBox="1">
            <a:spLocks noChangeArrowheads="1"/>
          </p:cNvSpPr>
          <p:nvPr/>
        </p:nvSpPr>
        <p:spPr bwMode="auto">
          <a:xfrm>
            <a:off x="1058490" y="2685429"/>
            <a:ext cx="692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A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(-2,8)</a:t>
            </a:r>
          </a:p>
        </p:txBody>
      </p:sp>
      <p:sp>
        <p:nvSpPr>
          <p:cNvPr id="105" name="Oval 145"/>
          <p:cNvSpPr>
            <a:spLocks noChangeArrowheads="1"/>
          </p:cNvSpPr>
          <p:nvPr/>
        </p:nvSpPr>
        <p:spPr bwMode="auto">
          <a:xfrm>
            <a:off x="1863353" y="2958479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06" name="Oval 146"/>
          <p:cNvSpPr>
            <a:spLocks noChangeArrowheads="1"/>
          </p:cNvSpPr>
          <p:nvPr/>
        </p:nvSpPr>
        <p:spPr bwMode="auto">
          <a:xfrm>
            <a:off x="3352428" y="4880942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 rot="5400000">
            <a:off x="972765" y="3996705"/>
            <a:ext cx="1870075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endCxn id="106" idx="2"/>
          </p:cNvCxnSpPr>
          <p:nvPr/>
        </p:nvCxnSpPr>
        <p:spPr>
          <a:xfrm flipV="1">
            <a:off x="1923678" y="4933329"/>
            <a:ext cx="142875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577868"/>
              </p:ext>
            </p:extLst>
          </p:nvPr>
        </p:nvGraphicFramePr>
        <p:xfrm>
          <a:off x="1479178" y="3837954"/>
          <a:ext cx="3873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203040" imgH="177480" progId="Equation.DSMT4">
                  <p:embed/>
                </p:oleObj>
              </mc:Choice>
              <mc:Fallback>
                <p:oleObj name="Equation" r:id="rId5" imgW="203040" imgH="177480" progId="Equation.DSMT4">
                  <p:embed/>
                  <p:pic>
                    <p:nvPicPr>
                      <p:cNvPr id="10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178" y="3837954"/>
                        <a:ext cx="3873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536979"/>
              </p:ext>
            </p:extLst>
          </p:nvPr>
        </p:nvGraphicFramePr>
        <p:xfrm>
          <a:off x="2514228" y="5004767"/>
          <a:ext cx="2428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7" imgW="126720" imgH="177480" progId="Equation.DSMT4">
                  <p:embed/>
                </p:oleObj>
              </mc:Choice>
              <mc:Fallback>
                <p:oleObj name="Equation" r:id="rId7" imgW="126720" imgH="177480" progId="Equation.DSMT4">
                  <p:embed/>
                  <p:pic>
                    <p:nvPicPr>
                      <p:cNvPr id="11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228" y="5004767"/>
                        <a:ext cx="24288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1" name="Straight Arrow Connector 110"/>
          <p:cNvCxnSpPr/>
          <p:nvPr/>
        </p:nvCxnSpPr>
        <p:spPr>
          <a:xfrm rot="5400000">
            <a:off x="123452" y="5319092"/>
            <a:ext cx="1870075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V="1">
            <a:off x="1074365" y="6255717"/>
            <a:ext cx="142875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3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790655"/>
              </p:ext>
            </p:extLst>
          </p:nvPr>
        </p:nvGraphicFramePr>
        <p:xfrm>
          <a:off x="629865" y="5160342"/>
          <a:ext cx="3873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9" imgW="203040" imgH="177480" progId="Equation.DSMT4">
                  <p:embed/>
                </p:oleObj>
              </mc:Choice>
              <mc:Fallback>
                <p:oleObj name="Equation" r:id="rId9" imgW="203040" imgH="177480" progId="Equation.DSMT4">
                  <p:embed/>
                  <p:pic>
                    <p:nvPicPr>
                      <p:cNvPr id="113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865" y="5160342"/>
                        <a:ext cx="3873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935037"/>
              </p:ext>
            </p:extLst>
          </p:nvPr>
        </p:nvGraphicFramePr>
        <p:xfrm>
          <a:off x="1664915" y="6327154"/>
          <a:ext cx="2428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114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4915" y="6327154"/>
                        <a:ext cx="2428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6" name="Picture 1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6" t="35505"/>
          <a:stretch/>
        </p:blipFill>
        <p:spPr>
          <a:xfrm>
            <a:off x="4800038" y="2708920"/>
            <a:ext cx="4343962" cy="3919496"/>
          </a:xfrm>
          <a:prstGeom prst="rect">
            <a:avLst/>
          </a:prstGeom>
        </p:spPr>
      </p:pic>
      <p:cxnSp>
        <p:nvCxnSpPr>
          <p:cNvPr id="117" name="Straight Connector 116"/>
          <p:cNvCxnSpPr/>
          <p:nvPr/>
        </p:nvCxnSpPr>
        <p:spPr>
          <a:xfrm rot="16200000" flipH="1">
            <a:off x="5616847" y="4774108"/>
            <a:ext cx="3643313" cy="31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508104" y="5097164"/>
            <a:ext cx="3214687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Arc 118"/>
          <p:cNvSpPr/>
          <p:nvPr/>
        </p:nvSpPr>
        <p:spPr>
          <a:xfrm>
            <a:off x="7151166" y="4811414"/>
            <a:ext cx="571500" cy="642938"/>
          </a:xfrm>
          <a:prstGeom prst="arc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740836"/>
              </p:ext>
            </p:extLst>
          </p:nvPr>
        </p:nvGraphicFramePr>
        <p:xfrm>
          <a:off x="7651229" y="4524077"/>
          <a:ext cx="50641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253800" imgH="215640" progId="Equation.DSMT4">
                  <p:embed/>
                </p:oleObj>
              </mc:Choice>
              <mc:Fallback>
                <p:oleObj name="Equation" r:id="rId11" imgW="253800" imgH="215640" progId="Equation.DSMT4">
                  <p:embed/>
                  <p:pic>
                    <p:nvPicPr>
                      <p:cNvPr id="1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229" y="4524077"/>
                        <a:ext cx="50641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53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 animBg="1"/>
      <p:bldP spid="102" grpId="0" animBg="1"/>
      <p:bldP spid="103" grpId="0"/>
      <p:bldP spid="104" grpId="0"/>
      <p:bldP spid="105" grpId="0" animBg="1"/>
      <p:bldP spid="106" grpId="0" animBg="1"/>
      <p:bldP spid="1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 8"/>
          <p:cNvGrpSpPr>
            <a:grpSpLocks noChangeAspect="1"/>
          </p:cNvGrpSpPr>
          <p:nvPr/>
        </p:nvGrpSpPr>
        <p:grpSpPr bwMode="auto">
          <a:xfrm>
            <a:off x="4035139" y="-873899"/>
            <a:ext cx="4434593" cy="5400600"/>
            <a:chOff x="275" y="27"/>
            <a:chExt cx="3140" cy="3824"/>
          </a:xfrm>
        </p:grpSpPr>
        <p:sp>
          <p:nvSpPr>
            <p:cNvPr id="144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5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6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7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8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9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0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1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2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5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6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7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8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9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0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1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2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3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4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5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6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7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8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9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0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1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2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3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5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6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7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8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9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0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1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2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3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86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7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8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9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0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1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2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3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4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5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6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7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8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9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0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1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2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3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4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6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209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8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9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0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1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2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3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4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5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2060" name="Group 8"/>
          <p:cNvGrpSpPr>
            <a:grpSpLocks noChangeAspect="1"/>
          </p:cNvGrpSpPr>
          <p:nvPr/>
        </p:nvGrpSpPr>
        <p:grpSpPr bwMode="auto">
          <a:xfrm>
            <a:off x="-252536" y="-862526"/>
            <a:ext cx="4434593" cy="5400600"/>
            <a:chOff x="275" y="27"/>
            <a:chExt cx="3140" cy="3824"/>
          </a:xfrm>
        </p:grpSpPr>
        <p:sp>
          <p:nvSpPr>
            <p:cNvPr id="2077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8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9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0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1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2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3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4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5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6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7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8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9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0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1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2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3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4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5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6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7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8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9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0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1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2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3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4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5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6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7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8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9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0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1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2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3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4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5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6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7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8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2119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0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1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2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3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4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5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6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7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8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9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0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1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2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3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4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5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6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7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8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9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0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1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2142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3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4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5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6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7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8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9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0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1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2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3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4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5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6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7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8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744" y="58614"/>
            <a:ext cx="7467600" cy="92211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000" dirty="0">
                <a:solidFill>
                  <a:schemeClr val="tx2">
                    <a:satMod val="130000"/>
                  </a:schemeClr>
                </a:solidFill>
              </a:rPr>
              <a:t>Ex: Given the following points, indicate whether if the lines are parallel</a:t>
            </a:r>
          </a:p>
        </p:txBody>
      </p:sp>
      <p:sp>
        <p:nvSpPr>
          <p:cNvPr id="5" name="Line 141"/>
          <p:cNvSpPr>
            <a:spLocks noChangeShapeType="1"/>
          </p:cNvSpPr>
          <p:nvPr/>
        </p:nvSpPr>
        <p:spPr bwMode="auto">
          <a:xfrm flipH="1" flipV="1">
            <a:off x="764727" y="3019679"/>
            <a:ext cx="3242729" cy="1141721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" name="Text Box 143"/>
          <p:cNvSpPr txBox="1">
            <a:spLocks noChangeArrowheads="1"/>
          </p:cNvSpPr>
          <p:nvPr/>
        </p:nvSpPr>
        <p:spPr bwMode="auto">
          <a:xfrm>
            <a:off x="3312134" y="4163471"/>
            <a:ext cx="9813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0070C0"/>
                </a:solidFill>
                <a:latin typeface="Gill Sans MT" pitchFamily="34" charset="0"/>
              </a:rPr>
              <a:t>D(10,-7)</a:t>
            </a:r>
          </a:p>
        </p:txBody>
      </p:sp>
      <p:sp>
        <p:nvSpPr>
          <p:cNvPr id="7" name="Text Box 144"/>
          <p:cNvSpPr txBox="1">
            <a:spLocks noChangeArrowheads="1"/>
          </p:cNvSpPr>
          <p:nvPr/>
        </p:nvSpPr>
        <p:spPr bwMode="auto">
          <a:xfrm>
            <a:off x="-3622" y="2659318"/>
            <a:ext cx="7683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C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(-8,-1)</a:t>
            </a:r>
          </a:p>
        </p:txBody>
      </p:sp>
      <p:sp>
        <p:nvSpPr>
          <p:cNvPr id="8" name="Oval 145"/>
          <p:cNvSpPr>
            <a:spLocks noChangeArrowheads="1"/>
          </p:cNvSpPr>
          <p:nvPr/>
        </p:nvSpPr>
        <p:spPr bwMode="auto">
          <a:xfrm>
            <a:off x="701242" y="2968706"/>
            <a:ext cx="109791" cy="10651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9" name="Oval 146"/>
          <p:cNvSpPr>
            <a:spLocks noChangeArrowheads="1"/>
          </p:cNvSpPr>
          <p:nvPr/>
        </p:nvSpPr>
        <p:spPr bwMode="auto">
          <a:xfrm>
            <a:off x="3946616" y="4113692"/>
            <a:ext cx="100599" cy="10336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02" name="Line 141"/>
          <p:cNvSpPr>
            <a:spLocks noChangeShapeType="1"/>
          </p:cNvSpPr>
          <p:nvPr/>
        </p:nvSpPr>
        <p:spPr bwMode="auto">
          <a:xfrm flipH="1" flipV="1">
            <a:off x="1129742" y="1305553"/>
            <a:ext cx="2289319" cy="772606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3" name="Text Box 143"/>
          <p:cNvSpPr txBox="1">
            <a:spLocks noChangeArrowheads="1"/>
          </p:cNvSpPr>
          <p:nvPr/>
        </p:nvSpPr>
        <p:spPr bwMode="auto">
          <a:xfrm>
            <a:off x="3221982" y="2088017"/>
            <a:ext cx="811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0070C0"/>
                </a:solidFill>
                <a:latin typeface="Gill Sans MT" pitchFamily="34" charset="0"/>
              </a:rPr>
              <a:t>B (6,4)</a:t>
            </a:r>
          </a:p>
        </p:txBody>
      </p:sp>
      <p:sp>
        <p:nvSpPr>
          <p:cNvPr id="104" name="Text Box 144"/>
          <p:cNvSpPr txBox="1">
            <a:spLocks noChangeArrowheads="1"/>
          </p:cNvSpPr>
          <p:nvPr/>
        </p:nvSpPr>
        <p:spPr bwMode="auto">
          <a:xfrm>
            <a:off x="825101" y="889519"/>
            <a:ext cx="9108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Gill Sans MT" pitchFamily="34" charset="0"/>
              </a:rPr>
              <a:t>A (-6,8)</a:t>
            </a:r>
          </a:p>
        </p:txBody>
      </p:sp>
      <p:sp>
        <p:nvSpPr>
          <p:cNvPr id="105" name="Oval 145"/>
          <p:cNvSpPr>
            <a:spLocks noChangeArrowheads="1"/>
          </p:cNvSpPr>
          <p:nvPr/>
        </p:nvSpPr>
        <p:spPr bwMode="auto">
          <a:xfrm>
            <a:off x="1075412" y="1249559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06" name="Oval 146"/>
          <p:cNvSpPr>
            <a:spLocks noChangeArrowheads="1"/>
          </p:cNvSpPr>
          <p:nvPr/>
        </p:nvSpPr>
        <p:spPr bwMode="auto">
          <a:xfrm>
            <a:off x="3347864" y="2017794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 rot="16200000" flipH="1">
            <a:off x="723357" y="1692808"/>
            <a:ext cx="828675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1144988" y="2100780"/>
            <a:ext cx="2198696" cy="1233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270838"/>
              </p:ext>
            </p:extLst>
          </p:nvPr>
        </p:nvGraphicFramePr>
        <p:xfrm>
          <a:off x="701117" y="1588101"/>
          <a:ext cx="38735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03040" imgH="164880" progId="Equation.DSMT4">
                  <p:embed/>
                </p:oleObj>
              </mc:Choice>
              <mc:Fallback>
                <p:oleObj name="Equation" r:id="rId4" imgW="203040" imgH="164880" progId="Equation.DSMT4">
                  <p:embed/>
                  <p:pic>
                    <p:nvPicPr>
                      <p:cNvPr id="10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117" y="1588101"/>
                        <a:ext cx="38735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079955"/>
              </p:ext>
            </p:extLst>
          </p:nvPr>
        </p:nvGraphicFramePr>
        <p:xfrm>
          <a:off x="1939120" y="2111768"/>
          <a:ext cx="3397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77480" imgH="164880" progId="Equation.DSMT4">
                  <p:embed/>
                </p:oleObj>
              </mc:Choice>
              <mc:Fallback>
                <p:oleObj name="Equation" r:id="rId6" imgW="177480" imgH="164880" progId="Equation.DSMT4">
                  <p:embed/>
                  <p:pic>
                    <p:nvPicPr>
                      <p:cNvPr id="11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120" y="2111768"/>
                        <a:ext cx="33972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1" name="Straight Arrow Connector 110"/>
          <p:cNvCxnSpPr/>
          <p:nvPr/>
        </p:nvCxnSpPr>
        <p:spPr>
          <a:xfrm>
            <a:off x="764728" y="3021268"/>
            <a:ext cx="6549" cy="116399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755374" y="4177304"/>
            <a:ext cx="3259189" cy="293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501893"/>
              </p:ext>
            </p:extLst>
          </p:nvPr>
        </p:nvGraphicFramePr>
        <p:xfrm>
          <a:off x="336103" y="3448305"/>
          <a:ext cx="3873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1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103" y="3448305"/>
                        <a:ext cx="3873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077017"/>
              </p:ext>
            </p:extLst>
          </p:nvPr>
        </p:nvGraphicFramePr>
        <p:xfrm>
          <a:off x="2034659" y="4186285"/>
          <a:ext cx="3397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177480" imgH="177480" progId="Equation.DSMT4">
                  <p:embed/>
                </p:oleObj>
              </mc:Choice>
              <mc:Fallback>
                <p:oleObj name="Equation" r:id="rId10" imgW="177480" imgH="177480" progId="Equation.DSMT4">
                  <p:embed/>
                  <p:pic>
                    <p:nvPicPr>
                      <p:cNvPr id="1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4659" y="4186285"/>
                        <a:ext cx="33972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865774"/>
              </p:ext>
            </p:extLst>
          </p:nvPr>
        </p:nvGraphicFramePr>
        <p:xfrm>
          <a:off x="23192" y="4682090"/>
          <a:ext cx="19431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028520" imgH="482400" progId="Equation.DSMT4">
                  <p:embed/>
                </p:oleObj>
              </mc:Choice>
              <mc:Fallback>
                <p:oleObj name="Equation" r:id="rId12" imgW="1028520" imgH="482400" progId="Equation.DSMT4">
                  <p:embed/>
                  <p:pic>
                    <p:nvPicPr>
                      <p:cNvPr id="12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2" y="4682090"/>
                        <a:ext cx="19431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942563"/>
              </p:ext>
            </p:extLst>
          </p:nvPr>
        </p:nvGraphicFramePr>
        <p:xfrm>
          <a:off x="78458" y="5513344"/>
          <a:ext cx="1973262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117440" imgH="507960" progId="Equation.DSMT4">
                  <p:embed/>
                </p:oleObj>
              </mc:Choice>
              <mc:Fallback>
                <p:oleObj name="Equation" r:id="rId14" imgW="1117440" imgH="507960" progId="Equation.DSMT4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58" y="5513344"/>
                        <a:ext cx="1973262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10411"/>
              </p:ext>
            </p:extLst>
          </p:nvPr>
        </p:nvGraphicFramePr>
        <p:xfrm>
          <a:off x="2003450" y="4682090"/>
          <a:ext cx="7683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380880" imgH="431640" progId="Equation.DSMT4">
                  <p:embed/>
                </p:oleObj>
              </mc:Choice>
              <mc:Fallback>
                <p:oleObj name="Equation" r:id="rId16" imgW="380880" imgH="431640" progId="Equation.DSMT4">
                  <p:embed/>
                  <p:pic>
                    <p:nvPicPr>
                      <p:cNvPr id="12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50" y="4682090"/>
                        <a:ext cx="76835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434898"/>
              </p:ext>
            </p:extLst>
          </p:nvPr>
        </p:nvGraphicFramePr>
        <p:xfrm>
          <a:off x="2051720" y="5538744"/>
          <a:ext cx="7683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380880" imgH="431640" progId="Equation.DSMT4">
                  <p:embed/>
                </p:oleObj>
              </mc:Choice>
              <mc:Fallback>
                <p:oleObj name="Equation" r:id="rId18" imgW="380880" imgH="431640" progId="Equation.DSMT4">
                  <p:embed/>
                  <p:pic>
                    <p:nvPicPr>
                      <p:cNvPr id="30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5538744"/>
                        <a:ext cx="76835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241505"/>
              </p:ext>
            </p:extLst>
          </p:nvPr>
        </p:nvGraphicFramePr>
        <p:xfrm>
          <a:off x="2843808" y="4682090"/>
          <a:ext cx="7429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368280" imgH="431640" progId="Equation.DSMT4">
                  <p:embed/>
                </p:oleObj>
              </mc:Choice>
              <mc:Fallback>
                <p:oleObj name="Equation" r:id="rId20" imgW="368280" imgH="431640" progId="Equation.DSMT4">
                  <p:embed/>
                  <p:pic>
                    <p:nvPicPr>
                      <p:cNvPr id="30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682090"/>
                        <a:ext cx="74295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149172"/>
              </p:ext>
            </p:extLst>
          </p:nvPr>
        </p:nvGraphicFramePr>
        <p:xfrm>
          <a:off x="2843808" y="5546186"/>
          <a:ext cx="7429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368280" imgH="431640" progId="Equation.DSMT4">
                  <p:embed/>
                </p:oleObj>
              </mc:Choice>
              <mc:Fallback>
                <p:oleObj name="Equation" r:id="rId22" imgW="368280" imgH="431640" progId="Equation.DSMT4">
                  <p:embed/>
                  <p:pic>
                    <p:nvPicPr>
                      <p:cNvPr id="30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546186"/>
                        <a:ext cx="74295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TextBox 129"/>
          <p:cNvSpPr txBox="1">
            <a:spLocks noChangeArrowheads="1"/>
          </p:cNvSpPr>
          <p:nvPr/>
        </p:nvSpPr>
        <p:spPr bwMode="auto">
          <a:xfrm>
            <a:off x="295732" y="6385020"/>
            <a:ext cx="35004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AB and CD are parallel</a:t>
            </a:r>
          </a:p>
        </p:txBody>
      </p:sp>
      <p:sp>
        <p:nvSpPr>
          <p:cNvPr id="115" name="Line 141"/>
          <p:cNvSpPr>
            <a:spLocks noChangeShapeType="1"/>
          </p:cNvSpPr>
          <p:nvPr/>
        </p:nvSpPr>
        <p:spPr bwMode="auto">
          <a:xfrm flipH="1">
            <a:off x="6019800" y="3240789"/>
            <a:ext cx="1524000" cy="1133475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6" name="Text Box 143"/>
          <p:cNvSpPr txBox="1">
            <a:spLocks noChangeArrowheads="1"/>
          </p:cNvSpPr>
          <p:nvPr/>
        </p:nvSpPr>
        <p:spPr bwMode="auto">
          <a:xfrm>
            <a:off x="7589046" y="3047445"/>
            <a:ext cx="8659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0070C0"/>
                </a:solidFill>
                <a:latin typeface="Gill Sans MT" pitchFamily="34" charset="0"/>
              </a:rPr>
              <a:t>D(5,-2)</a:t>
            </a:r>
          </a:p>
        </p:txBody>
      </p:sp>
      <p:sp>
        <p:nvSpPr>
          <p:cNvPr id="117" name="Text Box 144"/>
          <p:cNvSpPr txBox="1">
            <a:spLocks noChangeArrowheads="1"/>
          </p:cNvSpPr>
          <p:nvPr/>
        </p:nvSpPr>
        <p:spPr bwMode="auto">
          <a:xfrm>
            <a:off x="5684211" y="4352370"/>
            <a:ext cx="9957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Gill Sans MT" pitchFamily="34" charset="0"/>
              </a:rPr>
              <a:t>C (-3,-8)</a:t>
            </a:r>
          </a:p>
        </p:txBody>
      </p:sp>
      <p:sp>
        <p:nvSpPr>
          <p:cNvPr id="118" name="Oval 145"/>
          <p:cNvSpPr>
            <a:spLocks noChangeArrowheads="1"/>
          </p:cNvSpPr>
          <p:nvPr/>
        </p:nvSpPr>
        <p:spPr bwMode="auto">
          <a:xfrm>
            <a:off x="5956680" y="4295221"/>
            <a:ext cx="110745" cy="12666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19" name="Oval 146"/>
          <p:cNvSpPr>
            <a:spLocks noChangeArrowheads="1"/>
          </p:cNvSpPr>
          <p:nvPr/>
        </p:nvSpPr>
        <p:spPr bwMode="auto">
          <a:xfrm>
            <a:off x="7480679" y="3161745"/>
            <a:ext cx="101221" cy="11714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20" name="Line 141"/>
          <p:cNvSpPr>
            <a:spLocks noChangeShapeType="1"/>
          </p:cNvSpPr>
          <p:nvPr/>
        </p:nvSpPr>
        <p:spPr bwMode="auto">
          <a:xfrm flipH="1">
            <a:off x="5070854" y="1345314"/>
            <a:ext cx="2253871" cy="1497344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21" name="Text Box 143"/>
          <p:cNvSpPr txBox="1">
            <a:spLocks noChangeArrowheads="1"/>
          </p:cNvSpPr>
          <p:nvPr/>
        </p:nvSpPr>
        <p:spPr bwMode="auto">
          <a:xfrm>
            <a:off x="7358638" y="1194833"/>
            <a:ext cx="747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0070C0"/>
                </a:solidFill>
                <a:latin typeface="Gill Sans MT" pitchFamily="34" charset="0"/>
              </a:rPr>
              <a:t>B(4,8)</a:t>
            </a:r>
          </a:p>
        </p:txBody>
      </p:sp>
      <p:sp>
        <p:nvSpPr>
          <p:cNvPr id="122" name="Text Box 144"/>
          <p:cNvSpPr txBox="1">
            <a:spLocks noChangeArrowheads="1"/>
          </p:cNvSpPr>
          <p:nvPr/>
        </p:nvSpPr>
        <p:spPr bwMode="auto">
          <a:xfrm>
            <a:off x="4808916" y="2844245"/>
            <a:ext cx="11251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Gill Sans MT" pitchFamily="34" charset="0"/>
              </a:rPr>
              <a:t>A(-8,0)</a:t>
            </a:r>
          </a:p>
        </p:txBody>
      </p:sp>
      <p:sp>
        <p:nvSpPr>
          <p:cNvPr id="123" name="Oval 145"/>
          <p:cNvSpPr>
            <a:spLocks noChangeArrowheads="1"/>
          </p:cNvSpPr>
          <p:nvPr/>
        </p:nvSpPr>
        <p:spPr bwMode="auto">
          <a:xfrm>
            <a:off x="4999417" y="2750670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24" name="Oval 146"/>
          <p:cNvSpPr>
            <a:spLocks noChangeArrowheads="1"/>
          </p:cNvSpPr>
          <p:nvPr/>
        </p:nvSpPr>
        <p:spPr bwMode="auto">
          <a:xfrm>
            <a:off x="7275892" y="1266270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5051804" y="1286664"/>
            <a:ext cx="5971" cy="150686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endCxn id="124" idx="2"/>
          </p:cNvCxnSpPr>
          <p:nvPr/>
        </p:nvCxnSpPr>
        <p:spPr>
          <a:xfrm>
            <a:off x="5061329" y="1309133"/>
            <a:ext cx="2214563" cy="873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495621"/>
              </p:ext>
            </p:extLst>
          </p:nvPr>
        </p:nvGraphicFramePr>
        <p:xfrm>
          <a:off x="4804154" y="1516209"/>
          <a:ext cx="217488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3" imgW="114120" imgH="177480" progId="Equation.DSMT4">
                  <p:embed/>
                </p:oleObj>
              </mc:Choice>
              <mc:Fallback>
                <p:oleObj name="Equation" r:id="rId23" imgW="114120" imgH="177480" progId="Equation.DSMT4">
                  <p:embed/>
                  <p:pic>
                    <p:nvPicPr>
                      <p:cNvPr id="127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4154" y="1516209"/>
                        <a:ext cx="217488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515306"/>
              </p:ext>
            </p:extLst>
          </p:nvPr>
        </p:nvGraphicFramePr>
        <p:xfrm>
          <a:off x="5990017" y="994808"/>
          <a:ext cx="3397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5" imgW="177480" imgH="164880" progId="Equation.DSMT4">
                  <p:embed/>
                </p:oleObj>
              </mc:Choice>
              <mc:Fallback>
                <p:oleObj name="Equation" r:id="rId25" imgW="177480" imgH="164880" progId="Equation.DSMT4">
                  <p:embed/>
                  <p:pic>
                    <p:nvPicPr>
                      <p:cNvPr id="13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0017" y="994808"/>
                        <a:ext cx="33972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2" name="Straight Arrow Connector 131"/>
          <p:cNvCxnSpPr>
            <a:stCxn id="118" idx="0"/>
          </p:cNvCxnSpPr>
          <p:nvPr/>
        </p:nvCxnSpPr>
        <p:spPr>
          <a:xfrm flipH="1" flipV="1">
            <a:off x="6010275" y="3231265"/>
            <a:ext cx="1778" cy="106395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6010275" y="3212214"/>
            <a:ext cx="1504950" cy="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360372"/>
              </p:ext>
            </p:extLst>
          </p:nvPr>
        </p:nvGraphicFramePr>
        <p:xfrm>
          <a:off x="5758242" y="3609420"/>
          <a:ext cx="2413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6" imgW="126720" imgH="177480" progId="Equation.DSMT4">
                  <p:embed/>
                </p:oleObj>
              </mc:Choice>
              <mc:Fallback>
                <p:oleObj name="Equation" r:id="rId26" imgW="126720" imgH="177480" progId="Equation.DSMT4">
                  <p:embed/>
                  <p:pic>
                    <p:nvPicPr>
                      <p:cNvPr id="13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8242" y="3609420"/>
                        <a:ext cx="2413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211246"/>
              </p:ext>
            </p:extLst>
          </p:nvPr>
        </p:nvGraphicFramePr>
        <p:xfrm>
          <a:off x="6583742" y="2902983"/>
          <a:ext cx="2159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28" imgW="114120" imgH="177480" progId="Equation.DSMT4">
                  <p:embed/>
                </p:oleObj>
              </mc:Choice>
              <mc:Fallback>
                <p:oleObj name="Equation" r:id="rId28" imgW="114120" imgH="177480" progId="Equation.DSMT4">
                  <p:embed/>
                  <p:pic>
                    <p:nvPicPr>
                      <p:cNvPr id="1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742" y="2902983"/>
                        <a:ext cx="2159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853518"/>
              </p:ext>
            </p:extLst>
          </p:nvPr>
        </p:nvGraphicFramePr>
        <p:xfrm>
          <a:off x="4298509" y="4638459"/>
          <a:ext cx="19431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0" imgW="1028520" imgH="482400" progId="Equation.DSMT4">
                  <p:embed/>
                </p:oleObj>
              </mc:Choice>
              <mc:Fallback>
                <p:oleObj name="Equation" r:id="rId30" imgW="1028520" imgH="482400" progId="Equation.DSMT4">
                  <p:embed/>
                  <p:pic>
                    <p:nvPicPr>
                      <p:cNvPr id="1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509" y="4638459"/>
                        <a:ext cx="19431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341509"/>
              </p:ext>
            </p:extLst>
          </p:nvPr>
        </p:nvGraphicFramePr>
        <p:xfrm>
          <a:off x="4290241" y="5506441"/>
          <a:ext cx="1995488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2" imgW="1130040" imgH="507960" progId="Equation.DSMT4">
                  <p:embed/>
                </p:oleObj>
              </mc:Choice>
              <mc:Fallback>
                <p:oleObj name="Equation" r:id="rId32" imgW="1130040" imgH="507960" progId="Equation.DSMT4">
                  <p:embed/>
                  <p:pic>
                    <p:nvPicPr>
                      <p:cNvPr id="1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0241" y="5506441"/>
                        <a:ext cx="1995488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487164"/>
              </p:ext>
            </p:extLst>
          </p:nvPr>
        </p:nvGraphicFramePr>
        <p:xfrm>
          <a:off x="6318463" y="4638459"/>
          <a:ext cx="7175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4" imgW="355320" imgH="431640" progId="Equation.DSMT4">
                  <p:embed/>
                </p:oleObj>
              </mc:Choice>
              <mc:Fallback>
                <p:oleObj name="Equation" r:id="rId34" imgW="355320" imgH="431640" progId="Equation.DSMT4">
                  <p:embed/>
                  <p:pic>
                    <p:nvPicPr>
                      <p:cNvPr id="13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463" y="4638459"/>
                        <a:ext cx="71755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590408"/>
              </p:ext>
            </p:extLst>
          </p:nvPr>
        </p:nvGraphicFramePr>
        <p:xfrm>
          <a:off x="6337297" y="5487826"/>
          <a:ext cx="56356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6" imgW="279360" imgH="431640" progId="Equation.DSMT4">
                  <p:embed/>
                </p:oleObj>
              </mc:Choice>
              <mc:Fallback>
                <p:oleObj name="Equation" r:id="rId36" imgW="279360" imgH="431640" progId="Equation.DSMT4">
                  <p:embed/>
                  <p:pic>
                    <p:nvPicPr>
                      <p:cNvPr id="13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297" y="5487826"/>
                        <a:ext cx="563562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614063"/>
              </p:ext>
            </p:extLst>
          </p:nvPr>
        </p:nvGraphicFramePr>
        <p:xfrm>
          <a:off x="7103018" y="4645356"/>
          <a:ext cx="56356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38" imgW="279360" imgH="431640" progId="Equation.DSMT4">
                  <p:embed/>
                </p:oleObj>
              </mc:Choice>
              <mc:Fallback>
                <p:oleObj name="Equation" r:id="rId38" imgW="279360" imgH="431640" progId="Equation.DSMT4">
                  <p:embed/>
                  <p:pic>
                    <p:nvPicPr>
                      <p:cNvPr id="14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3018" y="4645356"/>
                        <a:ext cx="563562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473697"/>
              </p:ext>
            </p:extLst>
          </p:nvPr>
        </p:nvGraphicFramePr>
        <p:xfrm>
          <a:off x="7087253" y="5487825"/>
          <a:ext cx="56356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0" imgW="279360" imgH="431640" progId="Equation.DSMT4">
                  <p:embed/>
                </p:oleObj>
              </mc:Choice>
              <mc:Fallback>
                <p:oleObj name="Equation" r:id="rId40" imgW="279360" imgH="431640" progId="Equation.DSMT4">
                  <p:embed/>
                  <p:pic>
                    <p:nvPicPr>
                      <p:cNvPr id="14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7253" y="5487825"/>
                        <a:ext cx="563562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" name="TextBox 141"/>
          <p:cNvSpPr txBox="1">
            <a:spLocks noChangeArrowheads="1"/>
          </p:cNvSpPr>
          <p:nvPr/>
        </p:nvSpPr>
        <p:spPr bwMode="auto">
          <a:xfrm>
            <a:off x="4709404" y="6379815"/>
            <a:ext cx="35004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AB and CD are not parallel</a:t>
            </a:r>
          </a:p>
        </p:txBody>
      </p:sp>
    </p:spTree>
    <p:extLst>
      <p:ext uri="{BB962C8B-B14F-4D97-AF65-F5344CB8AC3E}">
        <p14:creationId xmlns:p14="http://schemas.microsoft.com/office/powerpoint/2010/main" val="361169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4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9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 animBg="1"/>
      <p:bldP spid="102" grpId="0" animBg="1"/>
      <p:bldP spid="103" grpId="0"/>
      <p:bldP spid="104" grpId="0"/>
      <p:bldP spid="105" grpId="0" animBg="1"/>
      <p:bldP spid="106" grpId="0" animBg="1"/>
      <p:bldP spid="130" grpId="0"/>
      <p:bldP spid="115" grpId="0" animBg="1"/>
      <p:bldP spid="116" grpId="0"/>
      <p:bldP spid="117" grpId="0"/>
      <p:bldP spid="118" grpId="0" animBg="1"/>
      <p:bldP spid="119" grpId="0" animBg="1"/>
      <p:bldP spid="120" grpId="0" animBg="1"/>
      <p:bldP spid="121" grpId="0"/>
      <p:bldP spid="122" grpId="0"/>
      <p:bldP spid="123" grpId="0" animBg="1"/>
      <p:bldP spid="124" grpId="0" animBg="1"/>
      <p:bldP spid="1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14" name="Group 8"/>
          <p:cNvGrpSpPr>
            <a:grpSpLocks noChangeAspect="1"/>
          </p:cNvGrpSpPr>
          <p:nvPr/>
        </p:nvGrpSpPr>
        <p:grpSpPr bwMode="auto">
          <a:xfrm>
            <a:off x="436563" y="42863"/>
            <a:ext cx="4984750" cy="6070600"/>
            <a:chOff x="275" y="27"/>
            <a:chExt cx="3140" cy="3824"/>
          </a:xfrm>
        </p:grpSpPr>
        <p:sp>
          <p:nvSpPr>
            <p:cNvPr id="4134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5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6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7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8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9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0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1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2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3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4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5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6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7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8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9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0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1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2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3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4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5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6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7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8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9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0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1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2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3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4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5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6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7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8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9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0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1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2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3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4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5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4176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7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8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9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0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1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2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3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4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5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6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7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8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9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0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1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2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3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4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5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6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7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8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4199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0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1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2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3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4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5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6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7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8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9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0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1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2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3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4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5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92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000" dirty="0">
                <a:solidFill>
                  <a:schemeClr val="tx2">
                    <a:satMod val="130000"/>
                  </a:schemeClr>
                </a:solidFill>
              </a:rPr>
              <a:t>Ex: Given that lines EF and GH are parallel, and that point “H” is on the Y-axis.  Find the coordinates of point “H”.</a:t>
            </a:r>
          </a:p>
        </p:txBody>
      </p:sp>
      <p:sp>
        <p:nvSpPr>
          <p:cNvPr id="5" name="Line 141"/>
          <p:cNvSpPr>
            <a:spLocks noChangeShapeType="1"/>
          </p:cNvSpPr>
          <p:nvPr/>
        </p:nvSpPr>
        <p:spPr bwMode="auto">
          <a:xfrm flipH="1">
            <a:off x="2428875" y="4429125"/>
            <a:ext cx="2143125" cy="857250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" name="Text Box 143"/>
          <p:cNvSpPr txBox="1">
            <a:spLocks noChangeArrowheads="1"/>
          </p:cNvSpPr>
          <p:nvPr/>
        </p:nvSpPr>
        <p:spPr bwMode="auto">
          <a:xfrm>
            <a:off x="3214688" y="4822825"/>
            <a:ext cx="61595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H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(0,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)</a:t>
            </a:r>
          </a:p>
        </p:txBody>
      </p:sp>
      <p:sp>
        <p:nvSpPr>
          <p:cNvPr id="7" name="Text Box 144"/>
          <p:cNvSpPr txBox="1">
            <a:spLocks noChangeArrowheads="1"/>
          </p:cNvSpPr>
          <p:nvPr/>
        </p:nvSpPr>
        <p:spPr bwMode="auto">
          <a:xfrm>
            <a:off x="1785938" y="5143500"/>
            <a:ext cx="768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G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(-4,-5)</a:t>
            </a:r>
          </a:p>
        </p:txBody>
      </p:sp>
      <p:sp>
        <p:nvSpPr>
          <p:cNvPr id="8" name="Oval 145"/>
          <p:cNvSpPr>
            <a:spLocks noChangeArrowheads="1"/>
          </p:cNvSpPr>
          <p:nvPr/>
        </p:nvSpPr>
        <p:spPr bwMode="auto">
          <a:xfrm>
            <a:off x="2357438" y="5214938"/>
            <a:ext cx="1174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9" name="Oval 146"/>
          <p:cNvSpPr>
            <a:spLocks noChangeArrowheads="1"/>
          </p:cNvSpPr>
          <p:nvPr/>
        </p:nvSpPr>
        <p:spPr bwMode="auto">
          <a:xfrm>
            <a:off x="3240088" y="4897438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02" name="Line 141"/>
          <p:cNvSpPr>
            <a:spLocks noChangeShapeType="1"/>
          </p:cNvSpPr>
          <p:nvPr/>
        </p:nvSpPr>
        <p:spPr bwMode="auto">
          <a:xfrm flipH="1">
            <a:off x="1571625" y="2500313"/>
            <a:ext cx="2143125" cy="857250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3" name="Text Box 143"/>
          <p:cNvSpPr txBox="1">
            <a:spLocks noChangeArrowheads="1"/>
          </p:cNvSpPr>
          <p:nvPr/>
        </p:nvSpPr>
        <p:spPr bwMode="auto">
          <a:xfrm>
            <a:off x="3571875" y="2214563"/>
            <a:ext cx="617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F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(2,8)</a:t>
            </a:r>
          </a:p>
        </p:txBody>
      </p:sp>
      <p:sp>
        <p:nvSpPr>
          <p:cNvPr id="104" name="Text Box 144"/>
          <p:cNvSpPr txBox="1">
            <a:spLocks noChangeArrowheads="1"/>
          </p:cNvSpPr>
          <p:nvPr/>
        </p:nvSpPr>
        <p:spPr bwMode="auto">
          <a:xfrm>
            <a:off x="1000125" y="3140075"/>
            <a:ext cx="692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E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(-8,4)</a:t>
            </a:r>
          </a:p>
        </p:txBody>
      </p:sp>
      <p:sp>
        <p:nvSpPr>
          <p:cNvPr id="105" name="Oval 145"/>
          <p:cNvSpPr>
            <a:spLocks noChangeArrowheads="1"/>
          </p:cNvSpPr>
          <p:nvPr/>
        </p:nvSpPr>
        <p:spPr bwMode="auto">
          <a:xfrm>
            <a:off x="1500188" y="328612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06" name="Oval 146"/>
          <p:cNvSpPr>
            <a:spLocks noChangeArrowheads="1"/>
          </p:cNvSpPr>
          <p:nvPr/>
        </p:nvSpPr>
        <p:spPr bwMode="auto">
          <a:xfrm>
            <a:off x="3643313" y="242887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 rot="5400000" flipH="1" flipV="1">
            <a:off x="1142207" y="2928144"/>
            <a:ext cx="857250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1571625" y="2500313"/>
            <a:ext cx="2143125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9" name="Object 22"/>
          <p:cNvGraphicFramePr>
            <a:graphicFrameLocks noChangeAspect="1"/>
          </p:cNvGraphicFramePr>
          <p:nvPr/>
        </p:nvGraphicFramePr>
        <p:xfrm>
          <a:off x="1330325" y="2686050"/>
          <a:ext cx="2413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26720" imgH="164880" progId="Equation.DSMT4">
                  <p:embed/>
                </p:oleObj>
              </mc:Choice>
              <mc:Fallback>
                <p:oleObj name="Equation" r:id="rId4" imgW="126720" imgH="164880" progId="Equation.DSMT4">
                  <p:embed/>
                  <p:pic>
                    <p:nvPicPr>
                      <p:cNvPr id="10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2686050"/>
                        <a:ext cx="24130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23"/>
          <p:cNvGraphicFramePr>
            <a:graphicFrameLocks noChangeAspect="1"/>
          </p:cNvGraphicFramePr>
          <p:nvPr/>
        </p:nvGraphicFramePr>
        <p:xfrm>
          <a:off x="2500313" y="2174875"/>
          <a:ext cx="3397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177480" imgH="177480" progId="Equation.DSMT4">
                  <p:embed/>
                </p:oleObj>
              </mc:Choice>
              <mc:Fallback>
                <p:oleObj name="Equation" r:id="rId6" imgW="177480" imgH="177480" progId="Equation.DSMT4">
                  <p:embed/>
                  <p:pic>
                    <p:nvPicPr>
                      <p:cNvPr id="11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174875"/>
                        <a:ext cx="339725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1" name="Straight Arrow Connector 110"/>
          <p:cNvCxnSpPr/>
          <p:nvPr/>
        </p:nvCxnSpPr>
        <p:spPr>
          <a:xfrm rot="16200000" flipV="1">
            <a:off x="2012950" y="4845050"/>
            <a:ext cx="835025" cy="3175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2428875" y="4429125"/>
            <a:ext cx="2143125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3" name="Object 4"/>
          <p:cNvGraphicFramePr>
            <a:graphicFrameLocks noChangeAspect="1"/>
          </p:cNvGraphicFramePr>
          <p:nvPr/>
        </p:nvGraphicFramePr>
        <p:xfrm>
          <a:off x="2143125" y="4725988"/>
          <a:ext cx="2413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1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4725988"/>
                        <a:ext cx="241300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5"/>
          <p:cNvGraphicFramePr>
            <a:graphicFrameLocks noChangeAspect="1"/>
          </p:cNvGraphicFramePr>
          <p:nvPr/>
        </p:nvGraphicFramePr>
        <p:xfrm>
          <a:off x="3225800" y="4089400"/>
          <a:ext cx="3365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77480" imgH="177480" progId="Equation.DSMT4">
                  <p:embed/>
                </p:oleObj>
              </mc:Choice>
              <mc:Fallback>
                <p:oleObj name="Equation" r:id="rId10" imgW="177480" imgH="177480" progId="Equation.DSMT4">
                  <p:embed/>
                  <p:pic>
                    <p:nvPicPr>
                      <p:cNvPr id="1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4089400"/>
                        <a:ext cx="3365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6"/>
          <p:cNvGraphicFramePr>
            <a:graphicFrameLocks noChangeAspect="1"/>
          </p:cNvGraphicFramePr>
          <p:nvPr/>
        </p:nvGraphicFramePr>
        <p:xfrm>
          <a:off x="5500688" y="1857375"/>
          <a:ext cx="19431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028520" imgH="482400" progId="Equation.DSMT4">
                  <p:embed/>
                </p:oleObj>
              </mc:Choice>
              <mc:Fallback>
                <p:oleObj name="Equation" r:id="rId12" imgW="1028520" imgH="482400" progId="Equation.DSMT4">
                  <p:embed/>
                  <p:pic>
                    <p:nvPicPr>
                      <p:cNvPr id="12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1857375"/>
                        <a:ext cx="19431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497513" y="4668838"/>
          <a:ext cx="13001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736560" imgH="431640" progId="Equation.DSMT4">
                  <p:embed/>
                </p:oleObj>
              </mc:Choice>
              <mc:Fallback>
                <p:oleObj name="Equation" r:id="rId14" imgW="736560" imgH="431640" progId="Equation.DSMT4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7513" y="4668838"/>
                        <a:ext cx="13001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8"/>
          <p:cNvGraphicFramePr>
            <a:graphicFrameLocks noChangeAspect="1"/>
          </p:cNvGraphicFramePr>
          <p:nvPr/>
        </p:nvGraphicFramePr>
        <p:xfrm>
          <a:off x="7615238" y="1857375"/>
          <a:ext cx="7175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355320" imgH="431640" progId="Equation.DSMT4">
                  <p:embed/>
                </p:oleObj>
              </mc:Choice>
              <mc:Fallback>
                <p:oleObj name="Equation" r:id="rId16" imgW="355320" imgH="431640" progId="Equation.DSMT4">
                  <p:embed/>
                  <p:pic>
                    <p:nvPicPr>
                      <p:cNvPr id="12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5238" y="1857375"/>
                        <a:ext cx="71755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6786563" y="4572000"/>
          <a:ext cx="12033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596880" imgH="507960" progId="Equation.DSMT4">
                  <p:embed/>
                </p:oleObj>
              </mc:Choice>
              <mc:Fallback>
                <p:oleObj name="Equation" r:id="rId18" imgW="596880" imgH="507960" progId="Equation.DSMT4">
                  <p:embed/>
                  <p:pic>
                    <p:nvPicPr>
                      <p:cNvPr id="30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63" y="4572000"/>
                        <a:ext cx="1203325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8366125" y="1857375"/>
          <a:ext cx="563563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279360" imgH="431640" progId="Equation.DSMT4">
                  <p:embed/>
                </p:oleObj>
              </mc:Choice>
              <mc:Fallback>
                <p:oleObj name="Equation" r:id="rId20" imgW="279360" imgH="431640" progId="Equation.DSMT4">
                  <p:embed/>
                  <p:pic>
                    <p:nvPicPr>
                      <p:cNvPr id="30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25" y="1857375"/>
                        <a:ext cx="563563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5429250" y="1457325"/>
            <a:ext cx="321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First find the slope of EF</a:t>
            </a:r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5429250" y="2935288"/>
            <a:ext cx="342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Since the lines are parallel, they have the same slope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5429250" y="3714750"/>
            <a:ext cx="342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Plug the coordinates of “H’ &amp; “G” into the slope formula:</a:t>
            </a:r>
          </a:p>
        </p:txBody>
      </p:sp>
      <p:graphicFrame>
        <p:nvGraphicFramePr>
          <p:cNvPr id="10" name="Object 13"/>
          <p:cNvGraphicFramePr>
            <a:graphicFrameLocks noChangeAspect="1"/>
          </p:cNvGraphicFramePr>
          <p:nvPr/>
        </p:nvGraphicFramePr>
        <p:xfrm>
          <a:off x="6000750" y="1214438"/>
          <a:ext cx="176688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876240" imgH="507960" progId="Equation.DSMT4">
                  <p:embed/>
                </p:oleObj>
              </mc:Choice>
              <mc:Fallback>
                <p:oleObj name="Equation" r:id="rId22" imgW="876240" imgH="507960" progId="Equation.DSMT4">
                  <p:embed/>
                  <p:pic>
                    <p:nvPicPr>
                      <p:cNvPr id="1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1214438"/>
                        <a:ext cx="1766888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4"/>
          <p:cNvGraphicFramePr>
            <a:graphicFrameLocks noChangeAspect="1"/>
          </p:cNvGraphicFramePr>
          <p:nvPr/>
        </p:nvGraphicFramePr>
        <p:xfrm>
          <a:off x="6000750" y="2214563"/>
          <a:ext cx="1281113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634680" imgH="444240" progId="Equation.DSMT4">
                  <p:embed/>
                </p:oleObj>
              </mc:Choice>
              <mc:Fallback>
                <p:oleObj name="Equation" r:id="rId24" imgW="634680" imgH="444240" progId="Equation.DSMT4">
                  <p:embed/>
                  <p:pic>
                    <p:nvPicPr>
                      <p:cNvPr id="1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2214563"/>
                        <a:ext cx="1281113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5"/>
          <p:cNvGraphicFramePr>
            <a:graphicFrameLocks noChangeAspect="1"/>
          </p:cNvGraphicFramePr>
          <p:nvPr/>
        </p:nvGraphicFramePr>
        <p:xfrm>
          <a:off x="5565775" y="3214688"/>
          <a:ext cx="20764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1028520" imgH="279360" progId="Equation.DSMT4">
                  <p:embed/>
                </p:oleObj>
              </mc:Choice>
              <mc:Fallback>
                <p:oleObj name="Equation" r:id="rId26" imgW="1028520" imgH="279360" progId="Equation.DSMT4">
                  <p:embed/>
                  <p:pic>
                    <p:nvPicPr>
                      <p:cNvPr id="1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775" y="3214688"/>
                        <a:ext cx="2076450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6"/>
          <p:cNvGraphicFramePr>
            <a:graphicFrameLocks noChangeAspect="1"/>
          </p:cNvGraphicFramePr>
          <p:nvPr/>
        </p:nvGraphicFramePr>
        <p:xfrm>
          <a:off x="6053138" y="3786188"/>
          <a:ext cx="1512887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749160" imgH="203040" progId="Equation.DSMT4">
                  <p:embed/>
                </p:oleObj>
              </mc:Choice>
              <mc:Fallback>
                <p:oleObj name="Equation" r:id="rId28" imgW="749160" imgH="203040" progId="Equation.DSMT4">
                  <p:embed/>
                  <p:pic>
                    <p:nvPicPr>
                      <p:cNvPr id="13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3138" y="3786188"/>
                        <a:ext cx="1512887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5"/>
          <p:cNvGraphicFramePr>
            <a:graphicFrameLocks noChangeAspect="1"/>
          </p:cNvGraphicFramePr>
          <p:nvPr/>
        </p:nvGraphicFramePr>
        <p:xfrm>
          <a:off x="5686425" y="4286250"/>
          <a:ext cx="13081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647640" imgH="203040" progId="Equation.DSMT4">
                  <p:embed/>
                </p:oleObj>
              </mc:Choice>
              <mc:Fallback>
                <p:oleObj name="Equation" r:id="rId30" imgW="647640" imgH="203040" progId="Equation.DSMT4">
                  <p:embed/>
                  <p:pic>
                    <p:nvPicPr>
                      <p:cNvPr id="1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4286250"/>
                        <a:ext cx="13081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6"/>
          <p:cNvGraphicFramePr>
            <a:graphicFrameLocks noChangeAspect="1"/>
          </p:cNvGraphicFramePr>
          <p:nvPr/>
        </p:nvGraphicFramePr>
        <p:xfrm>
          <a:off x="5599113" y="4699000"/>
          <a:ext cx="11811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583920" imgH="431640" progId="Equation.DSMT4">
                  <p:embed/>
                </p:oleObj>
              </mc:Choice>
              <mc:Fallback>
                <p:oleObj name="Equation" r:id="rId32" imgW="583920" imgH="431640" progId="Equation.DSMT4">
                  <p:embed/>
                  <p:pic>
                    <p:nvPicPr>
                      <p:cNvPr id="1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4699000"/>
                        <a:ext cx="118110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7"/>
          <p:cNvGraphicFramePr>
            <a:graphicFrameLocks noChangeAspect="1"/>
          </p:cNvGraphicFramePr>
          <p:nvPr/>
        </p:nvGraphicFramePr>
        <p:xfrm>
          <a:off x="6851650" y="4946650"/>
          <a:ext cx="107791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4" imgW="533160" imgH="203040" progId="Equation.DSMT4">
                  <p:embed/>
                </p:oleObj>
              </mc:Choice>
              <mc:Fallback>
                <p:oleObj name="Equation" r:id="rId34" imgW="533160" imgH="203040" progId="Equation.DSMT4">
                  <p:embed/>
                  <p:pic>
                    <p:nvPicPr>
                      <p:cNvPr id="1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1650" y="4946650"/>
                        <a:ext cx="1077913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" name="TextBox 130"/>
          <p:cNvSpPr txBox="1">
            <a:spLocks noChangeArrowheads="1"/>
          </p:cNvSpPr>
          <p:nvPr/>
        </p:nvSpPr>
        <p:spPr bwMode="auto">
          <a:xfrm>
            <a:off x="5214938" y="5572125"/>
            <a:ext cx="35004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</a:rPr>
              <a:t>Therefore, the coordinates of “H” are (0,-3.4)</a:t>
            </a:r>
          </a:p>
        </p:txBody>
      </p:sp>
    </p:spTree>
    <p:extLst>
      <p:ext uri="{BB962C8B-B14F-4D97-AF65-F5344CB8AC3E}">
        <p14:creationId xmlns:p14="http://schemas.microsoft.com/office/powerpoint/2010/main" val="375860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 animBg="1"/>
      <p:bldP spid="102" grpId="0" animBg="1"/>
      <p:bldP spid="103" grpId="0"/>
      <p:bldP spid="104" grpId="0"/>
      <p:bldP spid="105" grpId="0" animBg="1"/>
      <p:bldP spid="106" grpId="0" animBg="1"/>
      <p:bldP spid="124" grpId="0"/>
      <p:bldP spid="124" grpId="1"/>
      <p:bldP spid="125" grpId="0"/>
      <p:bldP spid="125" grpId="1"/>
      <p:bldP spid="126" grpId="0"/>
      <p:bldP spid="12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76" y="321936"/>
            <a:ext cx="8513386" cy="142803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500" dirty="0">
                <a:solidFill>
                  <a:schemeClr val="tx2">
                    <a:satMod val="130000"/>
                  </a:schemeClr>
                </a:solidFill>
              </a:rPr>
              <a:t>Ex: Given the 3 points of parallelogram ABCD, with points  A(3,1), B(-5, -6), C(-3,1), find the coordinates of point “D”:</a:t>
            </a:r>
          </a:p>
        </p:txBody>
      </p:sp>
      <p:grpSp>
        <p:nvGrpSpPr>
          <p:cNvPr id="5127" name="Group 8"/>
          <p:cNvGrpSpPr>
            <a:grpSpLocks noChangeAspect="1"/>
          </p:cNvGrpSpPr>
          <p:nvPr/>
        </p:nvGrpSpPr>
        <p:grpSpPr bwMode="auto">
          <a:xfrm>
            <a:off x="373063" y="0"/>
            <a:ext cx="4984750" cy="6070600"/>
            <a:chOff x="275" y="27"/>
            <a:chExt cx="3140" cy="3824"/>
          </a:xfrm>
        </p:grpSpPr>
        <p:sp>
          <p:nvSpPr>
            <p:cNvPr id="5147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8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9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0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1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2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3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4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5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6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7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8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9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0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1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2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3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4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5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6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7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8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9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0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1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2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3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4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5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6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7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8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9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0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1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2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3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4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5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6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7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8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189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0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1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2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3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4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5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6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7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8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9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0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1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2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3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4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5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6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7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8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9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0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1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212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3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4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5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6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7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8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9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0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1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2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3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4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5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6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7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8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25" name="Line 141"/>
          <p:cNvSpPr>
            <a:spLocks noChangeShapeType="1"/>
          </p:cNvSpPr>
          <p:nvPr/>
        </p:nvSpPr>
        <p:spPr bwMode="auto">
          <a:xfrm flipH="1">
            <a:off x="2143125" y="3929063"/>
            <a:ext cx="428625" cy="1500187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26" name="Text Box 143"/>
          <p:cNvSpPr txBox="1">
            <a:spLocks noChangeArrowheads="1"/>
          </p:cNvSpPr>
          <p:nvPr/>
        </p:nvSpPr>
        <p:spPr bwMode="auto">
          <a:xfrm>
            <a:off x="4237038" y="2286000"/>
            <a:ext cx="612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D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(5,8)</a:t>
            </a:r>
          </a:p>
        </p:txBody>
      </p:sp>
      <p:sp>
        <p:nvSpPr>
          <p:cNvPr id="127" name="Text Box 144"/>
          <p:cNvSpPr txBox="1">
            <a:spLocks noChangeArrowheads="1"/>
          </p:cNvSpPr>
          <p:nvPr/>
        </p:nvSpPr>
        <p:spPr bwMode="auto">
          <a:xfrm>
            <a:off x="1643063" y="3571875"/>
            <a:ext cx="692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C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(-3,1)</a:t>
            </a:r>
          </a:p>
        </p:txBody>
      </p:sp>
      <p:sp>
        <p:nvSpPr>
          <p:cNvPr id="128" name="Oval 145"/>
          <p:cNvSpPr>
            <a:spLocks noChangeArrowheads="1"/>
          </p:cNvSpPr>
          <p:nvPr/>
        </p:nvSpPr>
        <p:spPr bwMode="auto">
          <a:xfrm>
            <a:off x="2525713" y="3897313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29" name="Oval 146"/>
          <p:cNvSpPr>
            <a:spLocks noChangeArrowheads="1"/>
          </p:cNvSpPr>
          <p:nvPr/>
        </p:nvSpPr>
        <p:spPr bwMode="auto">
          <a:xfrm>
            <a:off x="4240213" y="239712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30" name="Line 141"/>
          <p:cNvSpPr>
            <a:spLocks noChangeShapeType="1"/>
          </p:cNvSpPr>
          <p:nvPr/>
        </p:nvSpPr>
        <p:spPr bwMode="auto">
          <a:xfrm flipV="1">
            <a:off x="2143125" y="3929063"/>
            <a:ext cx="1714500" cy="1500187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31" name="Text Box 143"/>
          <p:cNvSpPr txBox="1">
            <a:spLocks noChangeArrowheads="1"/>
          </p:cNvSpPr>
          <p:nvPr/>
        </p:nvSpPr>
        <p:spPr bwMode="auto">
          <a:xfrm>
            <a:off x="1946275" y="5283200"/>
            <a:ext cx="768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B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(-5,-6)</a:t>
            </a:r>
          </a:p>
        </p:txBody>
      </p:sp>
      <p:sp>
        <p:nvSpPr>
          <p:cNvPr id="132" name="Text Box 144"/>
          <p:cNvSpPr txBox="1">
            <a:spLocks noChangeArrowheads="1"/>
          </p:cNvSpPr>
          <p:nvPr/>
        </p:nvSpPr>
        <p:spPr bwMode="auto">
          <a:xfrm>
            <a:off x="3714750" y="3783013"/>
            <a:ext cx="617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A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(3,1)</a:t>
            </a:r>
          </a:p>
        </p:txBody>
      </p:sp>
      <p:sp>
        <p:nvSpPr>
          <p:cNvPr id="133" name="Oval 145"/>
          <p:cNvSpPr>
            <a:spLocks noChangeArrowheads="1"/>
          </p:cNvSpPr>
          <p:nvPr/>
        </p:nvSpPr>
        <p:spPr bwMode="auto">
          <a:xfrm>
            <a:off x="3811588" y="3897313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34" name="Oval 146"/>
          <p:cNvSpPr>
            <a:spLocks noChangeArrowheads="1"/>
          </p:cNvSpPr>
          <p:nvPr/>
        </p:nvSpPr>
        <p:spPr bwMode="auto">
          <a:xfrm>
            <a:off x="2097088" y="5397500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cxnSp>
        <p:nvCxnSpPr>
          <p:cNvPr id="135" name="Straight Arrow Connector 134"/>
          <p:cNvCxnSpPr/>
          <p:nvPr/>
        </p:nvCxnSpPr>
        <p:spPr>
          <a:xfrm rot="5400000">
            <a:off x="3106738" y="4678363"/>
            <a:ext cx="1500187" cy="1587"/>
          </a:xfrm>
          <a:prstGeom prst="straightConnector1">
            <a:avLst/>
          </a:prstGeom>
          <a:ln w="31750"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endCxn id="134" idx="2"/>
          </p:cNvCxnSpPr>
          <p:nvPr/>
        </p:nvCxnSpPr>
        <p:spPr>
          <a:xfrm rot="10800000" flipV="1">
            <a:off x="2097088" y="5429250"/>
            <a:ext cx="1760537" cy="20638"/>
          </a:xfrm>
          <a:prstGeom prst="straightConnector1">
            <a:avLst/>
          </a:prstGeom>
          <a:ln w="3175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7" name="Object 22"/>
          <p:cNvGraphicFramePr>
            <a:graphicFrameLocks noChangeAspect="1"/>
          </p:cNvGraphicFramePr>
          <p:nvPr/>
        </p:nvGraphicFramePr>
        <p:xfrm>
          <a:off x="4002088" y="4572000"/>
          <a:ext cx="2413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137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088" y="4572000"/>
                        <a:ext cx="2413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23"/>
          <p:cNvGraphicFramePr>
            <a:graphicFrameLocks noChangeAspect="1"/>
          </p:cNvGraphicFramePr>
          <p:nvPr/>
        </p:nvGraphicFramePr>
        <p:xfrm>
          <a:off x="2943225" y="5500688"/>
          <a:ext cx="2174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138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5500688"/>
                        <a:ext cx="2174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9" name="Straight Arrow Connector 138"/>
          <p:cNvCxnSpPr>
            <a:stCxn id="128" idx="4"/>
          </p:cNvCxnSpPr>
          <p:nvPr/>
        </p:nvCxnSpPr>
        <p:spPr>
          <a:xfrm rot="5400000" flipH="1">
            <a:off x="1792287" y="3208338"/>
            <a:ext cx="1571625" cy="127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>
            <a:off x="2571750" y="2428875"/>
            <a:ext cx="17145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1" name="Object 12"/>
          <p:cNvGraphicFramePr>
            <a:graphicFrameLocks noChangeAspect="1"/>
          </p:cNvGraphicFramePr>
          <p:nvPr/>
        </p:nvGraphicFramePr>
        <p:xfrm>
          <a:off x="2216150" y="2928938"/>
          <a:ext cx="2413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14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2928938"/>
                        <a:ext cx="2413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Object 13"/>
          <p:cNvGraphicFramePr>
            <a:graphicFrameLocks noChangeAspect="1"/>
          </p:cNvGraphicFramePr>
          <p:nvPr/>
        </p:nvGraphicFramePr>
        <p:xfrm>
          <a:off x="3297238" y="2071688"/>
          <a:ext cx="2190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142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2071688"/>
                        <a:ext cx="2190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" name="Line 141"/>
          <p:cNvSpPr>
            <a:spLocks noChangeShapeType="1"/>
          </p:cNvSpPr>
          <p:nvPr/>
        </p:nvSpPr>
        <p:spPr bwMode="auto">
          <a:xfrm flipH="1">
            <a:off x="3857625" y="2428875"/>
            <a:ext cx="428625" cy="1500188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57" name="Line 141"/>
          <p:cNvSpPr>
            <a:spLocks noChangeShapeType="1"/>
          </p:cNvSpPr>
          <p:nvPr/>
        </p:nvSpPr>
        <p:spPr bwMode="auto">
          <a:xfrm flipV="1">
            <a:off x="2571750" y="2428875"/>
            <a:ext cx="1714500" cy="1500188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58" name="TextBox 157"/>
          <p:cNvSpPr txBox="1">
            <a:spLocks noChangeArrowheads="1"/>
          </p:cNvSpPr>
          <p:nvPr/>
        </p:nvSpPr>
        <p:spPr bwMode="auto">
          <a:xfrm>
            <a:off x="5500688" y="2143125"/>
            <a:ext cx="2643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>
                <a:latin typeface="Gill Sans MT" pitchFamily="34" charset="0"/>
              </a:rPr>
              <a:t>Plot the points</a:t>
            </a:r>
          </a:p>
        </p:txBody>
      </p:sp>
      <p:sp>
        <p:nvSpPr>
          <p:cNvPr id="159" name="TextBox 158"/>
          <p:cNvSpPr txBox="1">
            <a:spLocks noChangeArrowheads="1"/>
          </p:cNvSpPr>
          <p:nvPr/>
        </p:nvSpPr>
        <p:spPr bwMode="auto">
          <a:xfrm>
            <a:off x="5572125" y="2857500"/>
            <a:ext cx="2857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>
                <a:latin typeface="Gill Sans MT" pitchFamily="34" charset="0"/>
              </a:rPr>
              <a:t>Measure the slope of one side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5572125" y="4071938"/>
            <a:ext cx="2714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>
                <a:latin typeface="Gill Sans MT" pitchFamily="34" charset="0"/>
              </a:rPr>
              <a:t>Apply the slope to find the opposite side</a:t>
            </a:r>
          </a:p>
        </p:txBody>
      </p:sp>
    </p:spTree>
    <p:extLst>
      <p:ext uri="{BB962C8B-B14F-4D97-AF65-F5344CB8AC3E}">
        <p14:creationId xmlns:p14="http://schemas.microsoft.com/office/powerpoint/2010/main" val="388202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26" grpId="0"/>
      <p:bldP spid="127" grpId="0"/>
      <p:bldP spid="128" grpId="0" animBg="1"/>
      <p:bldP spid="129" grpId="0" animBg="1"/>
      <p:bldP spid="130" grpId="0" animBg="1"/>
      <p:bldP spid="131" grpId="0"/>
      <p:bldP spid="132" grpId="0"/>
      <p:bldP spid="133" grpId="0" animBg="1"/>
      <p:bldP spid="134" grpId="0" animBg="1"/>
      <p:bldP spid="156" grpId="0" animBg="1"/>
      <p:bldP spid="157" grpId="0" animBg="1"/>
      <p:bldP spid="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12" y="101212"/>
            <a:ext cx="7467600" cy="67129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II) Properties of Perpendicular Lines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67497" y="819806"/>
            <a:ext cx="8482365" cy="1765739"/>
          </a:xfrm>
        </p:spPr>
        <p:txBody>
          <a:bodyPr/>
          <a:lstStyle/>
          <a:p>
            <a:pPr eaLnBrk="1" hangingPunct="1"/>
            <a:r>
              <a:rPr lang="en-CA" dirty="0"/>
              <a:t>When two slopes are perpendicular, the slopes will “</a:t>
            </a:r>
            <a:r>
              <a:rPr lang="en-CA" dirty="0">
                <a:solidFill>
                  <a:srgbClr val="FF0000"/>
                </a:solidFill>
              </a:rPr>
              <a:t>negative reciprocals</a:t>
            </a:r>
          </a:p>
          <a:p>
            <a:pPr eaLnBrk="1" hangingPunct="1"/>
            <a:r>
              <a:rPr lang="en-CA" dirty="0">
                <a:solidFill>
                  <a:srgbClr val="FF0000"/>
                </a:solidFill>
              </a:rPr>
              <a:t>Flip the number and change the sign!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dirty="0"/>
              <a:t>Ex: Find the negative reciprocal of each number: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240317"/>
              </p:ext>
            </p:extLst>
          </p:nvPr>
        </p:nvGraphicFramePr>
        <p:xfrm>
          <a:off x="1328989" y="2472473"/>
          <a:ext cx="551815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2806560" imgH="431640" progId="Equation.DSMT4">
                  <p:embed/>
                </p:oleObj>
              </mc:Choice>
              <mc:Fallback>
                <p:oleObj name="Equation" r:id="rId4" imgW="2806560" imgH="431640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989" y="2472473"/>
                        <a:ext cx="5518150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570705"/>
              </p:ext>
            </p:extLst>
          </p:nvPr>
        </p:nvGraphicFramePr>
        <p:xfrm>
          <a:off x="1147905" y="3437891"/>
          <a:ext cx="487363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266400" imgH="431640" progId="Equation.DSMT4">
                  <p:embed/>
                </p:oleObj>
              </mc:Choice>
              <mc:Fallback>
                <p:oleObj name="Equation" r:id="rId6" imgW="266400" imgH="43164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905" y="3437891"/>
                        <a:ext cx="487363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370569"/>
              </p:ext>
            </p:extLst>
          </p:nvPr>
        </p:nvGraphicFramePr>
        <p:xfrm>
          <a:off x="2233755" y="3441066"/>
          <a:ext cx="60325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330120" imgH="431640" progId="Equation.DSMT4">
                  <p:embed/>
                </p:oleObj>
              </mc:Choice>
              <mc:Fallback>
                <p:oleObj name="Equation" r:id="rId8" imgW="330120" imgH="431640" progId="Equation.DSMT4">
                  <p:embed/>
                  <p:pic>
                    <p:nvPicPr>
                      <p:cNvPr id="143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755" y="3441066"/>
                        <a:ext cx="603250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442444"/>
              </p:ext>
            </p:extLst>
          </p:nvPr>
        </p:nvGraphicFramePr>
        <p:xfrm>
          <a:off x="3505343" y="3441066"/>
          <a:ext cx="277812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152280" imgH="431640" progId="Equation.DSMT4">
                  <p:embed/>
                </p:oleObj>
              </mc:Choice>
              <mc:Fallback>
                <p:oleObj name="Equation" r:id="rId10" imgW="152280" imgH="431640" progId="Equation.DSMT4">
                  <p:embed/>
                  <p:pic>
                    <p:nvPicPr>
                      <p:cNvPr id="143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343" y="3441066"/>
                        <a:ext cx="277812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697481"/>
              </p:ext>
            </p:extLst>
          </p:nvPr>
        </p:nvGraphicFramePr>
        <p:xfrm>
          <a:off x="4719780" y="3369628"/>
          <a:ext cx="487363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266400" imgH="431640" progId="Equation.DSMT4">
                  <p:embed/>
                </p:oleObj>
              </mc:Choice>
              <mc:Fallback>
                <p:oleObj name="Equation" r:id="rId12" imgW="266400" imgH="431640" progId="Equation.DSMT4">
                  <p:embed/>
                  <p:pic>
                    <p:nvPicPr>
                      <p:cNvPr id="143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780" y="3369628"/>
                        <a:ext cx="487363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099505"/>
              </p:ext>
            </p:extLst>
          </p:nvPr>
        </p:nvGraphicFramePr>
        <p:xfrm>
          <a:off x="6081855" y="3298191"/>
          <a:ext cx="76517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419040" imgH="431640" progId="Equation.DSMT4">
                  <p:embed/>
                </p:oleObj>
              </mc:Choice>
              <mc:Fallback>
                <p:oleObj name="Equation" r:id="rId14" imgW="419040" imgH="431640" progId="Equation.DSMT4">
                  <p:embed/>
                  <p:pic>
                    <p:nvPicPr>
                      <p:cNvPr id="143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1855" y="3298191"/>
                        <a:ext cx="765175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278003" y="4346130"/>
            <a:ext cx="8482365" cy="176573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If you multiply two numbers that are negative reciprocals, the product will be negative one</a:t>
            </a:r>
          </a:p>
          <a:p>
            <a:r>
              <a:rPr lang="en-CA" dirty="0"/>
              <a:t>Note: If two slopes are perpendicular, their product will be negative one</a:t>
            </a:r>
          </a:p>
        </p:txBody>
      </p:sp>
    </p:spTree>
    <p:extLst>
      <p:ext uri="{BB962C8B-B14F-4D97-AF65-F5344CB8AC3E}">
        <p14:creationId xmlns:p14="http://schemas.microsoft.com/office/powerpoint/2010/main" val="188387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44" y="14851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Ex: Given the points, check if the two lines are perpendicular</a:t>
            </a:r>
          </a:p>
        </p:txBody>
      </p:sp>
      <p:grpSp>
        <p:nvGrpSpPr>
          <p:cNvPr id="5137" name="Group 8"/>
          <p:cNvGrpSpPr>
            <a:grpSpLocks noChangeAspect="1"/>
          </p:cNvGrpSpPr>
          <p:nvPr/>
        </p:nvGrpSpPr>
        <p:grpSpPr bwMode="auto">
          <a:xfrm>
            <a:off x="500063" y="-285750"/>
            <a:ext cx="4984750" cy="6070600"/>
            <a:chOff x="275" y="27"/>
            <a:chExt cx="3140" cy="3824"/>
          </a:xfrm>
        </p:grpSpPr>
        <p:sp>
          <p:nvSpPr>
            <p:cNvPr id="5157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8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9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0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1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2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3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4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5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6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7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8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9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0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1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2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3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4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5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6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7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8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9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0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1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2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3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4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5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6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7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8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9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0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1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2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3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4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5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6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7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8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199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0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1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2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3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4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5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6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7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8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9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0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1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2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3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4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5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6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7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8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9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0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1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222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3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4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5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6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7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8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9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0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1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2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3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4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5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6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7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8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24" name="Arc 123"/>
          <p:cNvSpPr/>
          <p:nvPr/>
        </p:nvSpPr>
        <p:spPr>
          <a:xfrm rot="19306127">
            <a:off x="3281363" y="2968625"/>
            <a:ext cx="584200" cy="650875"/>
          </a:xfrm>
          <a:prstGeom prst="arc">
            <a:avLst>
              <a:gd name="adj1" fmla="val 16200000"/>
              <a:gd name="adj2" fmla="val 20229938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3286125" y="2571750"/>
          <a:ext cx="50641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253800" imgH="215640" progId="Equation.DSMT4">
                  <p:embed/>
                </p:oleObj>
              </mc:Choice>
              <mc:Fallback>
                <p:oleObj name="Equation" r:id="rId4" imgW="253800" imgH="215640" progId="Equation.DSMT4">
                  <p:embed/>
                  <p:pic>
                    <p:nvPicPr>
                      <p:cNvPr id="276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571750"/>
                        <a:ext cx="50641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Line 141"/>
          <p:cNvSpPr>
            <a:spLocks noChangeShapeType="1"/>
          </p:cNvSpPr>
          <p:nvPr/>
        </p:nvSpPr>
        <p:spPr bwMode="auto">
          <a:xfrm flipH="1" flipV="1">
            <a:off x="1857375" y="2143125"/>
            <a:ext cx="1071563" cy="642938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" name="Text Box 143"/>
          <p:cNvSpPr txBox="1">
            <a:spLocks noChangeArrowheads="1"/>
          </p:cNvSpPr>
          <p:nvPr/>
        </p:nvSpPr>
        <p:spPr bwMode="auto">
          <a:xfrm>
            <a:off x="2428875" y="2782888"/>
            <a:ext cx="692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B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(-2,5)</a:t>
            </a:r>
          </a:p>
        </p:txBody>
      </p:sp>
      <p:sp>
        <p:nvSpPr>
          <p:cNvPr id="96" name="Text Box 144"/>
          <p:cNvSpPr txBox="1">
            <a:spLocks noChangeArrowheads="1"/>
          </p:cNvSpPr>
          <p:nvPr/>
        </p:nvSpPr>
        <p:spPr bwMode="auto">
          <a:xfrm>
            <a:off x="1450975" y="1500188"/>
            <a:ext cx="692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A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(-7,8)</a:t>
            </a:r>
          </a:p>
        </p:txBody>
      </p:sp>
      <p:sp>
        <p:nvSpPr>
          <p:cNvPr id="97" name="Oval 145"/>
          <p:cNvSpPr>
            <a:spLocks noChangeArrowheads="1"/>
          </p:cNvSpPr>
          <p:nvPr/>
        </p:nvSpPr>
        <p:spPr bwMode="auto">
          <a:xfrm>
            <a:off x="1785938" y="211137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98" name="Oval 146"/>
          <p:cNvSpPr>
            <a:spLocks noChangeArrowheads="1"/>
          </p:cNvSpPr>
          <p:nvPr/>
        </p:nvSpPr>
        <p:spPr bwMode="auto">
          <a:xfrm>
            <a:off x="2857500" y="2754313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rot="5400000">
            <a:off x="1530350" y="2541588"/>
            <a:ext cx="655637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1857375" y="2786063"/>
            <a:ext cx="107156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Object 22"/>
          <p:cNvGraphicFramePr>
            <a:graphicFrameLocks noChangeAspect="1"/>
          </p:cNvGraphicFramePr>
          <p:nvPr/>
        </p:nvGraphicFramePr>
        <p:xfrm>
          <a:off x="1357313" y="2232025"/>
          <a:ext cx="3873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203040" imgH="177480" progId="Equation.DSMT4">
                  <p:embed/>
                </p:oleObj>
              </mc:Choice>
              <mc:Fallback>
                <p:oleObj name="Equation" r:id="rId6" imgW="203040" imgH="177480" progId="Equation.DSMT4">
                  <p:embed/>
                  <p:pic>
                    <p:nvPicPr>
                      <p:cNvPr id="10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2232025"/>
                        <a:ext cx="3873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23"/>
          <p:cNvGraphicFramePr>
            <a:graphicFrameLocks noChangeAspect="1"/>
          </p:cNvGraphicFramePr>
          <p:nvPr/>
        </p:nvGraphicFramePr>
        <p:xfrm>
          <a:off x="2227263" y="2857500"/>
          <a:ext cx="2190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10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263" y="2857500"/>
                        <a:ext cx="2190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5"/>
          <p:cNvGraphicFramePr>
            <a:graphicFrameLocks noChangeAspect="1"/>
          </p:cNvGraphicFramePr>
          <p:nvPr/>
        </p:nvGraphicFramePr>
        <p:xfrm>
          <a:off x="5500688" y="2000250"/>
          <a:ext cx="210185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1257120" imgH="482400" progId="Equation.DSMT4">
                  <p:embed/>
                </p:oleObj>
              </mc:Choice>
              <mc:Fallback>
                <p:oleObj name="Equation" r:id="rId10" imgW="1257120" imgH="482400" progId="Equation.DSMT4">
                  <p:embed/>
                  <p:pic>
                    <p:nvPicPr>
                      <p:cNvPr id="10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2000250"/>
                        <a:ext cx="210185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6"/>
          <p:cNvGraphicFramePr>
            <a:graphicFrameLocks noChangeAspect="1"/>
          </p:cNvGraphicFramePr>
          <p:nvPr/>
        </p:nvGraphicFramePr>
        <p:xfrm>
          <a:off x="7643813" y="1928813"/>
          <a:ext cx="4730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241200" imgH="431640" progId="Equation.DSMT4">
                  <p:embed/>
                </p:oleObj>
              </mc:Choice>
              <mc:Fallback>
                <p:oleObj name="Equation" r:id="rId12" imgW="241200" imgH="431640" progId="Equation.DSMT4">
                  <p:embed/>
                  <p:pic>
                    <p:nvPicPr>
                      <p:cNvPr id="10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1928813"/>
                        <a:ext cx="47307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6" name="Straight Arrow Connector 105"/>
          <p:cNvCxnSpPr/>
          <p:nvPr/>
        </p:nvCxnSpPr>
        <p:spPr>
          <a:xfrm>
            <a:off x="2714625" y="4714875"/>
            <a:ext cx="1285875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" name="Object 7"/>
          <p:cNvGraphicFramePr>
            <a:graphicFrameLocks noChangeAspect="1"/>
          </p:cNvGraphicFramePr>
          <p:nvPr/>
        </p:nvGraphicFramePr>
        <p:xfrm>
          <a:off x="3114675" y="4786313"/>
          <a:ext cx="2428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1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4786313"/>
                        <a:ext cx="2428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3" name="Straight Arrow Connector 112"/>
          <p:cNvCxnSpPr/>
          <p:nvPr/>
        </p:nvCxnSpPr>
        <p:spPr>
          <a:xfrm rot="5400000">
            <a:off x="2928144" y="3642519"/>
            <a:ext cx="2143125" cy="1587"/>
          </a:xfrm>
          <a:prstGeom prst="straightConnector1">
            <a:avLst/>
          </a:prstGeom>
          <a:ln w="3175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" name="Object 8"/>
          <p:cNvGraphicFramePr>
            <a:graphicFrameLocks noChangeAspect="1"/>
          </p:cNvGraphicFramePr>
          <p:nvPr/>
        </p:nvGraphicFramePr>
        <p:xfrm>
          <a:off x="4071938" y="3429000"/>
          <a:ext cx="3397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177480" imgH="177480" progId="Equation.DSMT4">
                  <p:embed/>
                </p:oleObj>
              </mc:Choice>
              <mc:Fallback>
                <p:oleObj name="Equation" r:id="rId16" imgW="177480" imgH="177480" progId="Equation.DSMT4">
                  <p:embed/>
                  <p:pic>
                    <p:nvPicPr>
                      <p:cNvPr id="11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3429000"/>
                        <a:ext cx="33972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Line 141"/>
          <p:cNvSpPr>
            <a:spLocks noChangeShapeType="1"/>
          </p:cNvSpPr>
          <p:nvPr/>
        </p:nvSpPr>
        <p:spPr bwMode="auto">
          <a:xfrm flipH="1">
            <a:off x="2714625" y="2571750"/>
            <a:ext cx="1285875" cy="2143125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9" name="Text Box 143"/>
          <p:cNvSpPr txBox="1">
            <a:spLocks noChangeArrowheads="1"/>
          </p:cNvSpPr>
          <p:nvPr/>
        </p:nvSpPr>
        <p:spPr bwMode="auto">
          <a:xfrm>
            <a:off x="2239963" y="4714875"/>
            <a:ext cx="768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C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(-3,-4)</a:t>
            </a:r>
          </a:p>
        </p:txBody>
      </p:sp>
      <p:sp>
        <p:nvSpPr>
          <p:cNvPr id="122" name="Oval 146"/>
          <p:cNvSpPr>
            <a:spLocks noChangeArrowheads="1"/>
          </p:cNvSpPr>
          <p:nvPr/>
        </p:nvSpPr>
        <p:spPr bwMode="auto">
          <a:xfrm>
            <a:off x="2643188" y="471487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5429250" y="3708400"/>
            <a:ext cx="33004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Multiply the slopes of AB &amp; CD.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If  the product is -1, then the lines are perpendicular</a:t>
            </a:r>
          </a:p>
        </p:txBody>
      </p:sp>
      <p:graphicFrame>
        <p:nvGraphicFramePr>
          <p:cNvPr id="129" name="Object 11"/>
          <p:cNvGraphicFramePr>
            <a:graphicFrameLocks noChangeAspect="1"/>
          </p:cNvGraphicFramePr>
          <p:nvPr/>
        </p:nvGraphicFramePr>
        <p:xfrm>
          <a:off x="7850188" y="5268913"/>
          <a:ext cx="3429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203040" imgH="164880" progId="Equation.DSMT4">
                  <p:embed/>
                </p:oleObj>
              </mc:Choice>
              <mc:Fallback>
                <p:oleObj name="Equation" r:id="rId18" imgW="203040" imgH="164880" progId="Equation.DSMT4">
                  <p:embed/>
                  <p:pic>
                    <p:nvPicPr>
                      <p:cNvPr id="12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0188" y="5268913"/>
                        <a:ext cx="342900" cy="27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Text Box 143"/>
          <p:cNvSpPr txBox="1">
            <a:spLocks noChangeArrowheads="1"/>
          </p:cNvSpPr>
          <p:nvPr/>
        </p:nvSpPr>
        <p:spPr bwMode="auto">
          <a:xfrm>
            <a:off x="3954463" y="2354263"/>
            <a:ext cx="617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D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(3,6)</a:t>
            </a:r>
          </a:p>
        </p:txBody>
      </p:sp>
      <p:sp>
        <p:nvSpPr>
          <p:cNvPr id="125" name="Oval 146"/>
          <p:cNvSpPr>
            <a:spLocks noChangeArrowheads="1"/>
          </p:cNvSpPr>
          <p:nvPr/>
        </p:nvSpPr>
        <p:spPr bwMode="auto">
          <a:xfrm>
            <a:off x="3954463" y="2540000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5214938" y="1571625"/>
            <a:ext cx="3714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slope of both lines:</a:t>
            </a: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5575300" y="2865438"/>
          <a:ext cx="1952625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1168200" imgH="507960" progId="Equation.DSMT4">
                  <p:embed/>
                </p:oleObj>
              </mc:Choice>
              <mc:Fallback>
                <p:oleObj name="Equation" r:id="rId20" imgW="1168200" imgH="507960" progId="Equation.DSMT4">
                  <p:embed/>
                  <p:pic>
                    <p:nvPicPr>
                      <p:cNvPr id="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2865438"/>
                        <a:ext cx="1952625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3"/>
          <p:cNvGraphicFramePr>
            <a:graphicFrameLocks noChangeAspect="1"/>
          </p:cNvGraphicFramePr>
          <p:nvPr/>
        </p:nvGraphicFramePr>
        <p:xfrm>
          <a:off x="7720013" y="2857500"/>
          <a:ext cx="4238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215640" imgH="431640" progId="Equation.DSMT4">
                  <p:embed/>
                </p:oleObj>
              </mc:Choice>
              <mc:Fallback>
                <p:oleObj name="Equation" r:id="rId22" imgW="215640" imgH="431640" progId="Equation.DSMT4">
                  <p:embed/>
                  <p:pic>
                    <p:nvPicPr>
                      <p:cNvPr id="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0013" y="2857500"/>
                        <a:ext cx="42386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4"/>
          <p:cNvGraphicFramePr>
            <a:graphicFrameLocks noChangeAspect="1"/>
          </p:cNvGraphicFramePr>
          <p:nvPr/>
        </p:nvGraphicFramePr>
        <p:xfrm>
          <a:off x="5500688" y="5006975"/>
          <a:ext cx="4730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241200" imgH="431640" progId="Equation.DSMT4">
                  <p:embed/>
                </p:oleObj>
              </mc:Choice>
              <mc:Fallback>
                <p:oleObj name="Equation" r:id="rId24" imgW="241200" imgH="431640" progId="Equation.DSMT4">
                  <p:embed/>
                  <p:pic>
                    <p:nvPicPr>
                      <p:cNvPr id="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5006975"/>
                        <a:ext cx="47307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5"/>
          <p:cNvGraphicFramePr>
            <a:graphicFrameLocks noChangeAspect="1"/>
          </p:cNvGraphicFramePr>
          <p:nvPr/>
        </p:nvGraphicFramePr>
        <p:xfrm>
          <a:off x="6000750" y="4994275"/>
          <a:ext cx="6238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317160" imgH="431640" progId="Equation.DSMT4">
                  <p:embed/>
                </p:oleObj>
              </mc:Choice>
              <mc:Fallback>
                <p:oleObj name="Equation" r:id="rId26" imgW="317160" imgH="431640" progId="Equation.DSMT4">
                  <p:embed/>
                  <p:pic>
                    <p:nvPicPr>
                      <p:cNvPr id="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4994275"/>
                        <a:ext cx="623888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7"/>
          <p:cNvGraphicFramePr>
            <a:graphicFrameLocks noChangeAspect="1"/>
          </p:cNvGraphicFramePr>
          <p:nvPr/>
        </p:nvGraphicFramePr>
        <p:xfrm>
          <a:off x="6704013" y="4992688"/>
          <a:ext cx="11477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583920" imgH="431640" progId="Equation.DSMT4">
                  <p:embed/>
                </p:oleObj>
              </mc:Choice>
              <mc:Fallback>
                <p:oleObj name="Equation" r:id="rId28" imgW="583920" imgH="431640" progId="Equation.DSMT4">
                  <p:embed/>
                  <p:pic>
                    <p:nvPicPr>
                      <p:cNvPr id="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4013" y="4992688"/>
                        <a:ext cx="1147762" cy="844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329238" y="5991225"/>
            <a:ext cx="3373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The lines are perpendicular!</a:t>
            </a:r>
          </a:p>
        </p:txBody>
      </p:sp>
      <p:sp>
        <p:nvSpPr>
          <p:cNvPr id="130" name="Line 141"/>
          <p:cNvSpPr>
            <a:spLocks noChangeShapeType="1"/>
          </p:cNvSpPr>
          <p:nvPr/>
        </p:nvSpPr>
        <p:spPr bwMode="auto">
          <a:xfrm flipH="1" flipV="1">
            <a:off x="1857375" y="2143125"/>
            <a:ext cx="2146300" cy="1289050"/>
          </a:xfrm>
          <a:prstGeom prst="line">
            <a:avLst/>
          </a:pr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855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94" grpId="0" animBg="1"/>
      <p:bldP spid="95" grpId="0"/>
      <p:bldP spid="96" grpId="0"/>
      <p:bldP spid="97" grpId="0" animBg="1"/>
      <p:bldP spid="98" grpId="0" animBg="1"/>
      <p:bldP spid="115" grpId="0" animBg="1"/>
      <p:bldP spid="119" grpId="0"/>
      <p:bldP spid="122" grpId="0" animBg="1"/>
      <p:bldP spid="121" grpId="0"/>
      <p:bldP spid="125" grpId="0" animBg="1"/>
      <p:bldP spid="126" grpId="0"/>
      <p:bldP spid="127" grpId="0"/>
      <p:bldP spid="1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Ex: Given the points, check if the two lines are perpendicular</a:t>
            </a:r>
          </a:p>
        </p:txBody>
      </p:sp>
      <p:grpSp>
        <p:nvGrpSpPr>
          <p:cNvPr id="6161" name="Group 8"/>
          <p:cNvGrpSpPr>
            <a:grpSpLocks noChangeAspect="1"/>
          </p:cNvGrpSpPr>
          <p:nvPr/>
        </p:nvGrpSpPr>
        <p:grpSpPr bwMode="auto">
          <a:xfrm>
            <a:off x="500063" y="-285750"/>
            <a:ext cx="4984750" cy="6070600"/>
            <a:chOff x="275" y="27"/>
            <a:chExt cx="3140" cy="3824"/>
          </a:xfrm>
        </p:grpSpPr>
        <p:sp>
          <p:nvSpPr>
            <p:cNvPr id="6182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3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4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5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6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7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8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9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0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1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2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3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4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5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6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7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8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9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0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1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2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3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4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5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6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7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8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9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0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1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2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3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4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5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6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7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8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9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0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1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2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3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224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5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6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7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8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9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0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1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2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3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4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5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6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7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8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9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0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1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2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3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4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5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6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247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8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9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0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1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2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3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4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5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6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7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8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9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0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1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2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3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24" name="Arc 123"/>
          <p:cNvSpPr/>
          <p:nvPr/>
        </p:nvSpPr>
        <p:spPr>
          <a:xfrm rot="2694229">
            <a:off x="2203450" y="2368550"/>
            <a:ext cx="584200" cy="650875"/>
          </a:xfrm>
          <a:prstGeom prst="arc">
            <a:avLst>
              <a:gd name="adj1" fmla="val 16200000"/>
              <a:gd name="adj2" fmla="val 21105568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3052763" y="2266950"/>
          <a:ext cx="222726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1117440" imgH="241200" progId="Equation.DSMT4">
                  <p:embed/>
                </p:oleObj>
              </mc:Choice>
              <mc:Fallback>
                <p:oleObj name="Equation" r:id="rId4" imgW="1117440" imgH="241200" progId="Equation.DSMT4">
                  <p:embed/>
                  <p:pic>
                    <p:nvPicPr>
                      <p:cNvPr id="276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2763" y="2266950"/>
                        <a:ext cx="2227262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Line 141"/>
          <p:cNvSpPr>
            <a:spLocks noChangeShapeType="1"/>
          </p:cNvSpPr>
          <p:nvPr/>
        </p:nvSpPr>
        <p:spPr bwMode="auto">
          <a:xfrm flipH="1">
            <a:off x="1214438" y="3000375"/>
            <a:ext cx="1071562" cy="1500188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" name="Text Box 143"/>
          <p:cNvSpPr txBox="1">
            <a:spLocks noChangeArrowheads="1"/>
          </p:cNvSpPr>
          <p:nvPr/>
        </p:nvSpPr>
        <p:spPr bwMode="auto">
          <a:xfrm>
            <a:off x="1928813" y="2357438"/>
            <a:ext cx="692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B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(-5,4)</a:t>
            </a:r>
          </a:p>
        </p:txBody>
      </p:sp>
      <p:sp>
        <p:nvSpPr>
          <p:cNvPr id="96" name="Text Box 144"/>
          <p:cNvSpPr txBox="1">
            <a:spLocks noChangeArrowheads="1"/>
          </p:cNvSpPr>
          <p:nvPr/>
        </p:nvSpPr>
        <p:spPr bwMode="auto">
          <a:xfrm>
            <a:off x="879475" y="4500563"/>
            <a:ext cx="8842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A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(-10,-3)</a:t>
            </a:r>
          </a:p>
        </p:txBody>
      </p:sp>
      <p:sp>
        <p:nvSpPr>
          <p:cNvPr id="97" name="Oval 145"/>
          <p:cNvSpPr>
            <a:spLocks noChangeArrowheads="1"/>
          </p:cNvSpPr>
          <p:nvPr/>
        </p:nvSpPr>
        <p:spPr bwMode="auto">
          <a:xfrm>
            <a:off x="1168400" y="442912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98" name="Oval 146"/>
          <p:cNvSpPr>
            <a:spLocks noChangeArrowheads="1"/>
          </p:cNvSpPr>
          <p:nvPr/>
        </p:nvSpPr>
        <p:spPr bwMode="auto">
          <a:xfrm>
            <a:off x="2214563" y="296862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rot="5400000" flipH="1" flipV="1">
            <a:off x="1536700" y="3749675"/>
            <a:ext cx="1500188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1214438" y="4500563"/>
            <a:ext cx="1071562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Object 22"/>
          <p:cNvGraphicFramePr>
            <a:graphicFrameLocks noChangeAspect="1"/>
          </p:cNvGraphicFramePr>
          <p:nvPr/>
        </p:nvGraphicFramePr>
        <p:xfrm>
          <a:off x="1584325" y="4500563"/>
          <a:ext cx="2174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10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5" y="4500563"/>
                        <a:ext cx="2174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23"/>
          <p:cNvGraphicFramePr>
            <a:graphicFrameLocks noChangeAspect="1"/>
          </p:cNvGraphicFramePr>
          <p:nvPr/>
        </p:nvGraphicFramePr>
        <p:xfrm>
          <a:off x="2270125" y="3429000"/>
          <a:ext cx="2428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10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3429000"/>
                        <a:ext cx="2428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5"/>
          <p:cNvGraphicFramePr>
            <a:graphicFrameLocks noChangeAspect="1"/>
          </p:cNvGraphicFramePr>
          <p:nvPr/>
        </p:nvGraphicFramePr>
        <p:xfrm>
          <a:off x="5437188" y="1979613"/>
          <a:ext cx="22288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1333440" imgH="507960" progId="Equation.DSMT4">
                  <p:embed/>
                </p:oleObj>
              </mc:Choice>
              <mc:Fallback>
                <p:oleObj name="Equation" r:id="rId10" imgW="1333440" imgH="507960" progId="Equation.DSMT4">
                  <p:embed/>
                  <p:pic>
                    <p:nvPicPr>
                      <p:cNvPr id="10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1979613"/>
                        <a:ext cx="222885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6"/>
          <p:cNvGraphicFramePr>
            <a:graphicFrameLocks noChangeAspect="1"/>
          </p:cNvGraphicFramePr>
          <p:nvPr/>
        </p:nvGraphicFramePr>
        <p:xfrm>
          <a:off x="7731125" y="1928813"/>
          <a:ext cx="2984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152280" imgH="431640" progId="Equation.DSMT4">
                  <p:embed/>
                </p:oleObj>
              </mc:Choice>
              <mc:Fallback>
                <p:oleObj name="Equation" r:id="rId12" imgW="152280" imgH="431640" progId="Equation.DSMT4">
                  <p:embed/>
                  <p:pic>
                    <p:nvPicPr>
                      <p:cNvPr id="10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25" y="1928813"/>
                        <a:ext cx="29845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6" name="Straight Arrow Connector 105"/>
          <p:cNvCxnSpPr/>
          <p:nvPr/>
        </p:nvCxnSpPr>
        <p:spPr>
          <a:xfrm flipV="1">
            <a:off x="3143250" y="3452813"/>
            <a:ext cx="1060450" cy="317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" name="Object 7"/>
          <p:cNvGraphicFramePr>
            <a:graphicFrameLocks noChangeAspect="1"/>
          </p:cNvGraphicFramePr>
          <p:nvPr/>
        </p:nvGraphicFramePr>
        <p:xfrm>
          <a:off x="4202113" y="4076700"/>
          <a:ext cx="38893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203040" imgH="177480" progId="Equation.DSMT4">
                  <p:embed/>
                </p:oleObj>
              </mc:Choice>
              <mc:Fallback>
                <p:oleObj name="Equation" r:id="rId14" imgW="203040" imgH="177480" progId="Equation.DSMT4">
                  <p:embed/>
                  <p:pic>
                    <p:nvPicPr>
                      <p:cNvPr id="1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113" y="4076700"/>
                        <a:ext cx="38893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3" name="Straight Arrow Connector 112"/>
          <p:cNvCxnSpPr/>
          <p:nvPr/>
        </p:nvCxnSpPr>
        <p:spPr>
          <a:xfrm rot="5400000" flipH="1" flipV="1">
            <a:off x="3472656" y="4196557"/>
            <a:ext cx="1487487" cy="0"/>
          </a:xfrm>
          <a:prstGeom prst="straightConnector1">
            <a:avLst/>
          </a:prstGeom>
          <a:ln w="3175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" name="Object 8"/>
          <p:cNvGraphicFramePr>
            <a:graphicFrameLocks noChangeAspect="1"/>
          </p:cNvGraphicFramePr>
          <p:nvPr/>
        </p:nvGraphicFramePr>
        <p:xfrm>
          <a:off x="3600450" y="3087688"/>
          <a:ext cx="2174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114120" imgH="177480" progId="Equation.DSMT4">
                  <p:embed/>
                </p:oleObj>
              </mc:Choice>
              <mc:Fallback>
                <p:oleObj name="Equation" r:id="rId16" imgW="114120" imgH="177480" progId="Equation.DSMT4">
                  <p:embed/>
                  <p:pic>
                    <p:nvPicPr>
                      <p:cNvPr id="11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3087688"/>
                        <a:ext cx="2174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Line 141"/>
          <p:cNvSpPr>
            <a:spLocks noChangeShapeType="1"/>
          </p:cNvSpPr>
          <p:nvPr/>
        </p:nvSpPr>
        <p:spPr bwMode="auto">
          <a:xfrm>
            <a:off x="3111500" y="3438525"/>
            <a:ext cx="1092200" cy="1516063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9" name="Text Box 143"/>
          <p:cNvSpPr txBox="1">
            <a:spLocks noChangeArrowheads="1"/>
          </p:cNvSpPr>
          <p:nvPr/>
        </p:nvSpPr>
        <p:spPr bwMode="auto">
          <a:xfrm>
            <a:off x="2711450" y="3590925"/>
            <a:ext cx="693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C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(-1,2)</a:t>
            </a:r>
          </a:p>
        </p:txBody>
      </p:sp>
      <p:sp>
        <p:nvSpPr>
          <p:cNvPr id="122" name="Oval 146"/>
          <p:cNvSpPr>
            <a:spLocks noChangeArrowheads="1"/>
          </p:cNvSpPr>
          <p:nvPr/>
        </p:nvSpPr>
        <p:spPr bwMode="auto">
          <a:xfrm>
            <a:off x="3073400" y="3403600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7000875" y="733425"/>
          <a:ext cx="6429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8" imgW="152280" imgH="164880" progId="Equation.DSMT4">
                  <p:embed/>
                </p:oleObj>
              </mc:Choice>
              <mc:Fallback>
                <p:oleObj name="Equation" r:id="rId18" imgW="152280" imgH="164880" progId="Equation.DSMT4">
                  <p:embed/>
                  <p:pic>
                    <p:nvPicPr>
                      <p:cNvPr id="61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733425"/>
                        <a:ext cx="642938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5429250" y="3708400"/>
            <a:ext cx="33004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Multiply the slopes of AB &amp; CD.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If  the product is -1, then the lines are perpendicular</a:t>
            </a:r>
          </a:p>
        </p:txBody>
      </p:sp>
      <p:graphicFrame>
        <p:nvGraphicFramePr>
          <p:cNvPr id="129" name="Object 11"/>
          <p:cNvGraphicFramePr>
            <a:graphicFrameLocks noChangeAspect="1"/>
          </p:cNvGraphicFramePr>
          <p:nvPr/>
        </p:nvGraphicFramePr>
        <p:xfrm>
          <a:off x="7794625" y="5272088"/>
          <a:ext cx="620713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20" imgW="368280" imgH="177480" progId="Equation.DSMT4">
                  <p:embed/>
                </p:oleObj>
              </mc:Choice>
              <mc:Fallback>
                <p:oleObj name="Equation" r:id="rId20" imgW="368280" imgH="177480" progId="Equation.DSMT4">
                  <p:embed/>
                  <p:pic>
                    <p:nvPicPr>
                      <p:cNvPr id="12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25" y="5272088"/>
                        <a:ext cx="620713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Text Box 143"/>
          <p:cNvSpPr txBox="1">
            <a:spLocks noChangeArrowheads="1"/>
          </p:cNvSpPr>
          <p:nvPr/>
        </p:nvSpPr>
        <p:spPr bwMode="auto">
          <a:xfrm>
            <a:off x="4090988" y="4824413"/>
            <a:ext cx="692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D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(4,-5)</a:t>
            </a:r>
          </a:p>
        </p:txBody>
      </p:sp>
      <p:sp>
        <p:nvSpPr>
          <p:cNvPr id="125" name="Oval 146"/>
          <p:cNvSpPr>
            <a:spLocks noChangeArrowheads="1"/>
          </p:cNvSpPr>
          <p:nvPr/>
        </p:nvSpPr>
        <p:spPr bwMode="auto">
          <a:xfrm>
            <a:off x="4144963" y="4900613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5214938" y="1571625"/>
            <a:ext cx="3714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slope of both lines:</a:t>
            </a: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5586413" y="2886075"/>
          <a:ext cx="1930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2" imgW="1155600" imgH="482400" progId="Equation.DSMT4">
                  <p:embed/>
                </p:oleObj>
              </mc:Choice>
              <mc:Fallback>
                <p:oleObj name="Equation" r:id="rId22" imgW="1155600" imgH="482400" progId="Equation.DSMT4">
                  <p:embed/>
                  <p:pic>
                    <p:nvPicPr>
                      <p:cNvPr id="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413" y="2886075"/>
                        <a:ext cx="19304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7683500" y="2857500"/>
          <a:ext cx="4984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4" imgW="253800" imgH="431640" progId="Equation.DSMT4">
                  <p:embed/>
                </p:oleObj>
              </mc:Choice>
              <mc:Fallback>
                <p:oleObj name="Equation" r:id="rId24" imgW="253800" imgH="431640" progId="Equation.DSMT4">
                  <p:embed/>
                  <p:pic>
                    <p:nvPicPr>
                      <p:cNvPr id="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0" y="2857500"/>
                        <a:ext cx="49847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3"/>
          <p:cNvGraphicFramePr>
            <a:graphicFrameLocks noChangeAspect="1"/>
          </p:cNvGraphicFramePr>
          <p:nvPr/>
        </p:nvGraphicFramePr>
        <p:xfrm>
          <a:off x="5586413" y="5006975"/>
          <a:ext cx="30003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6" imgW="152280" imgH="431640" progId="Equation.DSMT4">
                  <p:embed/>
                </p:oleObj>
              </mc:Choice>
              <mc:Fallback>
                <p:oleObj name="Equation" r:id="rId26" imgW="152280" imgH="431640" progId="Equation.DSMT4">
                  <p:embed/>
                  <p:pic>
                    <p:nvPicPr>
                      <p:cNvPr id="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413" y="5006975"/>
                        <a:ext cx="300037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5975350" y="4994275"/>
          <a:ext cx="6746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8" imgW="342720" imgH="431640" progId="Equation.DSMT4">
                  <p:embed/>
                </p:oleObj>
              </mc:Choice>
              <mc:Fallback>
                <p:oleObj name="Equation" r:id="rId28" imgW="342720" imgH="431640" progId="Equation.DSMT4">
                  <p:embed/>
                  <p:pic>
                    <p:nvPicPr>
                      <p:cNvPr id="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5350" y="4994275"/>
                        <a:ext cx="674688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/>
        </p:nvGraphicFramePr>
        <p:xfrm>
          <a:off x="6827838" y="4992688"/>
          <a:ext cx="8985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0" imgW="457200" imgH="431640" progId="Equation.DSMT4">
                  <p:embed/>
                </p:oleObj>
              </mc:Choice>
              <mc:Fallback>
                <p:oleObj name="Equation" r:id="rId30" imgW="457200" imgH="431640" progId="Equation.DSMT4">
                  <p:embed/>
                  <p:pic>
                    <p:nvPicPr>
                      <p:cNvPr id="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7838" y="4992688"/>
                        <a:ext cx="898525" cy="844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732463" y="5991225"/>
            <a:ext cx="23193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The lines are NOT perpendicular!</a:t>
            </a:r>
          </a:p>
        </p:txBody>
      </p:sp>
      <p:sp>
        <p:nvSpPr>
          <p:cNvPr id="130" name="Line 141"/>
          <p:cNvSpPr>
            <a:spLocks noChangeShapeType="1"/>
          </p:cNvSpPr>
          <p:nvPr/>
        </p:nvSpPr>
        <p:spPr bwMode="auto">
          <a:xfrm flipH="1" flipV="1">
            <a:off x="2128838" y="2060575"/>
            <a:ext cx="2074862" cy="2906713"/>
          </a:xfrm>
          <a:prstGeom prst="line">
            <a:avLst/>
          </a:pr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39" name="Line 141"/>
          <p:cNvSpPr>
            <a:spLocks noChangeShapeType="1"/>
          </p:cNvSpPr>
          <p:nvPr/>
        </p:nvSpPr>
        <p:spPr bwMode="auto">
          <a:xfrm flipH="1">
            <a:off x="1214438" y="2019300"/>
            <a:ext cx="1774825" cy="2484438"/>
          </a:xfrm>
          <a:prstGeom prst="line">
            <a:avLst/>
          </a:pr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72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94" grpId="0" animBg="1"/>
      <p:bldP spid="95" grpId="0"/>
      <p:bldP spid="96" grpId="0"/>
      <p:bldP spid="97" grpId="0" animBg="1"/>
      <p:bldP spid="98" grpId="0" animBg="1"/>
      <p:bldP spid="115" grpId="0" animBg="1"/>
      <p:bldP spid="119" grpId="0"/>
      <p:bldP spid="122" grpId="0" animBg="1"/>
      <p:bldP spid="121" grpId="0"/>
      <p:bldP spid="125" grpId="0" animBg="1"/>
      <p:bldP spid="126" grpId="0"/>
      <p:bldP spid="127" grpId="0"/>
      <p:bldP spid="130" grpId="0" animBg="1"/>
      <p:bldP spid="1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Box 145"/>
          <p:cNvSpPr txBox="1">
            <a:spLocks noChangeArrowheads="1"/>
          </p:cNvSpPr>
          <p:nvPr/>
        </p:nvSpPr>
        <p:spPr bwMode="auto">
          <a:xfrm>
            <a:off x="4950369" y="1145834"/>
            <a:ext cx="3916691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  <a:latin typeface="+mj-lt"/>
              </a:rPr>
              <a:t>IF </a:t>
            </a:r>
            <a:r>
              <a:rPr lang="el-GR" sz="2200" dirty="0">
                <a:solidFill>
                  <a:srgbClr val="FF0000"/>
                </a:solidFill>
                <a:latin typeface="+mj-lt"/>
                <a:sym typeface="Mathematica3" pitchFamily="2" charset="2"/>
              </a:rPr>
              <a:t>Δ</a:t>
            </a:r>
            <a:r>
              <a:rPr lang="en-CA" sz="2200" dirty="0">
                <a:solidFill>
                  <a:srgbClr val="FF0000"/>
                </a:solidFill>
                <a:latin typeface="+mj-lt"/>
                <a:sym typeface="Mathematica3" pitchFamily="2" charset="2"/>
              </a:rPr>
              <a:t> ABC is a right triangle, then two sides must be perpendicular</a:t>
            </a:r>
            <a:endParaRPr lang="en-CA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55" y="274638"/>
            <a:ext cx="8229600" cy="86047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>
                <a:solidFill>
                  <a:schemeClr val="tx2">
                    <a:satMod val="130000"/>
                  </a:schemeClr>
                </a:solidFill>
              </a:rPr>
              <a:t>Ex: Given the vertices of </a:t>
            </a:r>
            <a:r>
              <a:rPr lang="el-GR" sz="2400" dirty="0">
                <a:solidFill>
                  <a:schemeClr val="tx2">
                    <a:satMod val="130000"/>
                  </a:schemeClr>
                </a:solidFill>
                <a:latin typeface="Century Schoolbook"/>
                <a:sym typeface="Mathematica3"/>
              </a:rPr>
              <a:t>Δ</a:t>
            </a:r>
            <a:r>
              <a:rPr lang="en-CA" sz="2400" dirty="0">
                <a:solidFill>
                  <a:schemeClr val="tx2">
                    <a:satMod val="130000"/>
                  </a:schemeClr>
                </a:solidFill>
                <a:latin typeface="Century Schoolbook"/>
                <a:sym typeface="Mathematica3"/>
              </a:rPr>
              <a:t> </a:t>
            </a:r>
            <a:r>
              <a:rPr lang="en-CA" sz="2400" dirty="0">
                <a:solidFill>
                  <a:schemeClr val="tx2">
                    <a:satMod val="130000"/>
                  </a:schemeClr>
                </a:solidFill>
                <a:sym typeface="Mathematica3"/>
              </a:rPr>
              <a:t>ABC</a:t>
            </a:r>
            <a:r>
              <a:rPr lang="en-CA" sz="2400" dirty="0">
                <a:solidFill>
                  <a:schemeClr val="tx2">
                    <a:satMod val="130000"/>
                  </a:schemeClr>
                </a:solidFill>
              </a:rPr>
              <a:t>, check if it is a right triangle?</a:t>
            </a:r>
          </a:p>
        </p:txBody>
      </p:sp>
      <p:grpSp>
        <p:nvGrpSpPr>
          <p:cNvPr id="7188" name="Group 8"/>
          <p:cNvGrpSpPr>
            <a:grpSpLocks noChangeAspect="1"/>
          </p:cNvGrpSpPr>
          <p:nvPr/>
        </p:nvGrpSpPr>
        <p:grpSpPr bwMode="auto">
          <a:xfrm>
            <a:off x="-398580" y="-869075"/>
            <a:ext cx="4984750" cy="6070600"/>
            <a:chOff x="275" y="27"/>
            <a:chExt cx="3140" cy="3824"/>
          </a:xfrm>
        </p:grpSpPr>
        <p:sp>
          <p:nvSpPr>
            <p:cNvPr id="7208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9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0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1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2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3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4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5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6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7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8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9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0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1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2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3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4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5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6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7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8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9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0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1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2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3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4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5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6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7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8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9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0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1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2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3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4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5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6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7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8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9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250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1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2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3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4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5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6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7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8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9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0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1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2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3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4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5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6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7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8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9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0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1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2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273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4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5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6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7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8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9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0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1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2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3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4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5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6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7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8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9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94" name="Line 141"/>
          <p:cNvSpPr>
            <a:spLocks noChangeShapeType="1"/>
          </p:cNvSpPr>
          <p:nvPr/>
        </p:nvSpPr>
        <p:spPr bwMode="auto">
          <a:xfrm flipH="1">
            <a:off x="1176220" y="2212263"/>
            <a:ext cx="849312" cy="1503362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" name="Text Box 143"/>
          <p:cNvSpPr txBox="1">
            <a:spLocks noChangeArrowheads="1"/>
          </p:cNvSpPr>
          <p:nvPr/>
        </p:nvSpPr>
        <p:spPr bwMode="auto">
          <a:xfrm>
            <a:off x="1806457" y="1561388"/>
            <a:ext cx="692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B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(-2,5)</a:t>
            </a:r>
          </a:p>
        </p:txBody>
      </p:sp>
      <p:sp>
        <p:nvSpPr>
          <p:cNvPr id="96" name="Text Box 144"/>
          <p:cNvSpPr txBox="1">
            <a:spLocks noChangeArrowheads="1"/>
          </p:cNvSpPr>
          <p:nvPr/>
        </p:nvSpPr>
        <p:spPr bwMode="auto">
          <a:xfrm>
            <a:off x="331670" y="3396538"/>
            <a:ext cx="7683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A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(-6,-2)</a:t>
            </a:r>
          </a:p>
        </p:txBody>
      </p:sp>
      <p:sp>
        <p:nvSpPr>
          <p:cNvPr id="97" name="Oval 145"/>
          <p:cNvSpPr>
            <a:spLocks noChangeArrowheads="1"/>
          </p:cNvSpPr>
          <p:nvPr/>
        </p:nvSpPr>
        <p:spPr bwMode="auto">
          <a:xfrm>
            <a:off x="1109545" y="366482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98" name="Oval 146"/>
          <p:cNvSpPr>
            <a:spLocks noChangeArrowheads="1"/>
          </p:cNvSpPr>
          <p:nvPr/>
        </p:nvSpPr>
        <p:spPr bwMode="auto">
          <a:xfrm>
            <a:off x="1965207" y="2161463"/>
            <a:ext cx="117475" cy="103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rot="5400000" flipH="1" flipV="1">
            <a:off x="425332" y="2974263"/>
            <a:ext cx="1500187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1174632" y="2223375"/>
            <a:ext cx="8509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200909"/>
              </p:ext>
            </p:extLst>
          </p:nvPr>
        </p:nvGraphicFramePr>
        <p:xfrm>
          <a:off x="1471495" y="1866188"/>
          <a:ext cx="2413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126720" imgH="164880" progId="Equation.DSMT4">
                  <p:embed/>
                </p:oleObj>
              </mc:Choice>
              <mc:Fallback>
                <p:oleObj name="Equation" r:id="rId4" imgW="126720" imgH="164880" progId="Equation.DSMT4">
                  <p:embed/>
                  <p:pic>
                    <p:nvPicPr>
                      <p:cNvPr id="10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495" y="1866188"/>
                        <a:ext cx="241300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419095"/>
              </p:ext>
            </p:extLst>
          </p:nvPr>
        </p:nvGraphicFramePr>
        <p:xfrm>
          <a:off x="893645" y="2728200"/>
          <a:ext cx="2428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126720" imgH="177480" progId="Equation.DSMT4">
                  <p:embed/>
                </p:oleObj>
              </mc:Choice>
              <mc:Fallback>
                <p:oleObj name="Equation" r:id="rId6" imgW="126720" imgH="177480" progId="Equation.DSMT4">
                  <p:embed/>
                  <p:pic>
                    <p:nvPicPr>
                      <p:cNvPr id="10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645" y="2728200"/>
                        <a:ext cx="24288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5"/>
          <p:cNvGraphicFramePr>
            <a:graphicFrameLocks noChangeAspect="1"/>
          </p:cNvGraphicFramePr>
          <p:nvPr/>
        </p:nvGraphicFramePr>
        <p:xfrm>
          <a:off x="5648325" y="3084513"/>
          <a:ext cx="207962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1244520" imgH="507960" progId="Equation.DSMT4">
                  <p:embed/>
                </p:oleObj>
              </mc:Choice>
              <mc:Fallback>
                <p:oleObj name="Equation" r:id="rId8" imgW="1244520" imgH="507960" progId="Equation.DSMT4">
                  <p:embed/>
                  <p:pic>
                    <p:nvPicPr>
                      <p:cNvPr id="10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3084513"/>
                        <a:ext cx="207962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6"/>
          <p:cNvGraphicFramePr>
            <a:graphicFrameLocks noChangeAspect="1"/>
          </p:cNvGraphicFramePr>
          <p:nvPr/>
        </p:nvGraphicFramePr>
        <p:xfrm>
          <a:off x="7867650" y="3033713"/>
          <a:ext cx="2984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152280" imgH="431640" progId="Equation.DSMT4">
                  <p:embed/>
                </p:oleObj>
              </mc:Choice>
              <mc:Fallback>
                <p:oleObj name="Equation" r:id="rId10" imgW="152280" imgH="431640" progId="Equation.DSMT4">
                  <p:embed/>
                  <p:pic>
                    <p:nvPicPr>
                      <p:cNvPr id="10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7650" y="3033713"/>
                        <a:ext cx="29845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6" name="Straight Arrow Connector 105"/>
          <p:cNvCxnSpPr/>
          <p:nvPr/>
        </p:nvCxnSpPr>
        <p:spPr>
          <a:xfrm flipV="1">
            <a:off x="2077920" y="2215438"/>
            <a:ext cx="588962" cy="158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797456"/>
              </p:ext>
            </p:extLst>
          </p:nvPr>
        </p:nvGraphicFramePr>
        <p:xfrm>
          <a:off x="2690695" y="2940925"/>
          <a:ext cx="5111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266400" imgH="164880" progId="Equation.DSMT4">
                  <p:embed/>
                </p:oleObj>
              </mc:Choice>
              <mc:Fallback>
                <p:oleObj name="Equation" r:id="rId12" imgW="266400" imgH="164880" progId="Equation.DSMT4">
                  <p:embed/>
                  <p:pic>
                    <p:nvPicPr>
                      <p:cNvPr id="1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695" y="2940925"/>
                        <a:ext cx="5111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3" name="Straight Arrow Connector 112"/>
          <p:cNvCxnSpPr>
            <a:stCxn id="122" idx="0"/>
          </p:cNvCxnSpPr>
          <p:nvPr/>
        </p:nvCxnSpPr>
        <p:spPr>
          <a:xfrm rot="16200000" flipV="1">
            <a:off x="1492926" y="3344944"/>
            <a:ext cx="2343150" cy="11112"/>
          </a:xfrm>
          <a:prstGeom prst="straightConnector1">
            <a:avLst/>
          </a:prstGeom>
          <a:ln w="3175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608932"/>
              </p:ext>
            </p:extLst>
          </p:nvPr>
        </p:nvGraphicFramePr>
        <p:xfrm>
          <a:off x="2201745" y="2228138"/>
          <a:ext cx="2174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11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745" y="2228138"/>
                        <a:ext cx="21748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Line 141"/>
          <p:cNvSpPr>
            <a:spLocks noChangeShapeType="1"/>
          </p:cNvSpPr>
          <p:nvPr/>
        </p:nvSpPr>
        <p:spPr bwMode="auto">
          <a:xfrm>
            <a:off x="1163520" y="3723563"/>
            <a:ext cx="1509712" cy="839787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9" name="Text Box 143"/>
          <p:cNvSpPr txBox="1">
            <a:spLocks noChangeArrowheads="1"/>
          </p:cNvSpPr>
          <p:nvPr/>
        </p:nvSpPr>
        <p:spPr bwMode="auto">
          <a:xfrm>
            <a:off x="2493845" y="4464925"/>
            <a:ext cx="6937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C</a:t>
            </a:r>
          </a:p>
          <a:p>
            <a:pPr algn="ctr" eaLnBrk="1" hangingPunct="1"/>
            <a:r>
              <a:rPr lang="en-US">
                <a:solidFill>
                  <a:srgbClr val="0070C0"/>
                </a:solidFill>
                <a:latin typeface="Gill Sans MT" pitchFamily="34" charset="0"/>
              </a:rPr>
              <a:t>(1,-6)</a:t>
            </a:r>
          </a:p>
        </p:txBody>
      </p:sp>
      <p:sp>
        <p:nvSpPr>
          <p:cNvPr id="122" name="Oval 146"/>
          <p:cNvSpPr>
            <a:spLocks noChangeArrowheads="1"/>
          </p:cNvSpPr>
          <p:nvPr/>
        </p:nvSpPr>
        <p:spPr bwMode="auto">
          <a:xfrm>
            <a:off x="2611320" y="4522075"/>
            <a:ext cx="1174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 pitchFamily="34" charset="0"/>
            </a:endParaRP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4966231" y="2636838"/>
            <a:ext cx="3163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Find the slope of all sides:</a:t>
            </a: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5743575" y="3990975"/>
          <a:ext cx="18875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1130040" imgH="482400" progId="Equation.DSMT4">
                  <p:embed/>
                </p:oleObj>
              </mc:Choice>
              <mc:Fallback>
                <p:oleObj name="Equation" r:id="rId16" imgW="1130040" imgH="482400" progId="Equation.DSMT4">
                  <p:embed/>
                  <p:pic>
                    <p:nvPicPr>
                      <p:cNvPr id="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75" y="3990975"/>
                        <a:ext cx="1887538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7758113" y="3962400"/>
          <a:ext cx="62388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317160" imgH="431640" progId="Equation.DSMT4">
                  <p:embed/>
                </p:oleObj>
              </mc:Choice>
              <mc:Fallback>
                <p:oleObj name="Equation" r:id="rId18" imgW="317160" imgH="431640" progId="Equation.DSMT4">
                  <p:embed/>
                  <p:pic>
                    <p:nvPicPr>
                      <p:cNvPr id="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8113" y="3962400"/>
                        <a:ext cx="623887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192714" y="5749818"/>
            <a:ext cx="2921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Check if any slopes are “Negative Reciprocal”</a:t>
            </a:r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1163520" y="4563350"/>
            <a:ext cx="1535112" cy="14288"/>
          </a:xfrm>
          <a:prstGeom prst="straightConnector1">
            <a:avLst/>
          </a:prstGeom>
          <a:ln w="31750">
            <a:solidFill>
              <a:srgbClr val="7030A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endCxn id="115" idx="0"/>
          </p:cNvCxnSpPr>
          <p:nvPr/>
        </p:nvCxnSpPr>
        <p:spPr>
          <a:xfrm rot="5400000" flipH="1" flipV="1">
            <a:off x="741245" y="4145838"/>
            <a:ext cx="844550" cy="0"/>
          </a:xfrm>
          <a:prstGeom prst="straightConnector1">
            <a:avLst/>
          </a:prstGeom>
          <a:ln w="31750">
            <a:solidFill>
              <a:srgbClr val="7030A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Line 141"/>
          <p:cNvSpPr>
            <a:spLocks noChangeShapeType="1"/>
          </p:cNvSpPr>
          <p:nvPr/>
        </p:nvSpPr>
        <p:spPr bwMode="auto">
          <a:xfrm>
            <a:off x="2014420" y="2212263"/>
            <a:ext cx="658812" cy="2360612"/>
          </a:xfrm>
          <a:prstGeom prst="lin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8" name="Object 16"/>
          <p:cNvGraphicFramePr>
            <a:graphicFrameLocks noChangeAspect="1"/>
          </p:cNvGraphicFramePr>
          <p:nvPr/>
        </p:nvGraphicFramePr>
        <p:xfrm>
          <a:off x="5640388" y="4792663"/>
          <a:ext cx="2078037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0" imgW="1244520" imgH="507960" progId="Equation.DSMT4">
                  <p:embed/>
                </p:oleObj>
              </mc:Choice>
              <mc:Fallback>
                <p:oleObj name="Equation" r:id="rId20" imgW="1244520" imgH="507960" progId="Equation.DSMT4">
                  <p:embed/>
                  <p:pic>
                    <p:nvPicPr>
                      <p:cNvPr id="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8" y="4792663"/>
                        <a:ext cx="2078037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7"/>
          <p:cNvGraphicFramePr>
            <a:graphicFrameLocks noChangeAspect="1"/>
          </p:cNvGraphicFramePr>
          <p:nvPr/>
        </p:nvGraphicFramePr>
        <p:xfrm>
          <a:off x="7769225" y="4775200"/>
          <a:ext cx="5000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2" imgW="253800" imgH="431640" progId="Equation.DSMT4">
                  <p:embed/>
                </p:oleObj>
              </mc:Choice>
              <mc:Fallback>
                <p:oleObj name="Equation" r:id="rId22" imgW="253800" imgH="431640" progId="Equation.DSMT4">
                  <p:embed/>
                  <p:pic>
                    <p:nvPicPr>
                      <p:cNvPr id="1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9225" y="4775200"/>
                        <a:ext cx="500063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201479"/>
              </p:ext>
            </p:extLst>
          </p:nvPr>
        </p:nvGraphicFramePr>
        <p:xfrm>
          <a:off x="911107" y="4037888"/>
          <a:ext cx="2413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4" imgW="126720" imgH="164880" progId="Equation.DSMT4">
                  <p:embed/>
                </p:oleObj>
              </mc:Choice>
              <mc:Fallback>
                <p:oleObj name="Equation" r:id="rId24" imgW="126720" imgH="164880" progId="Equation.DSMT4">
                  <p:embed/>
                  <p:pic>
                    <p:nvPicPr>
                      <p:cNvPr id="11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107" y="4037888"/>
                        <a:ext cx="241300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399750"/>
              </p:ext>
            </p:extLst>
          </p:nvPr>
        </p:nvGraphicFramePr>
        <p:xfrm>
          <a:off x="1685807" y="4603038"/>
          <a:ext cx="38893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25" imgW="203040" imgH="177480" progId="Equation.DSMT4">
                  <p:embed/>
                </p:oleObj>
              </mc:Choice>
              <mc:Fallback>
                <p:oleObj name="Equation" r:id="rId25" imgW="203040" imgH="177480" progId="Equation.DSMT4">
                  <p:embed/>
                  <p:pic>
                    <p:nvPicPr>
                      <p:cNvPr id="12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807" y="4603038"/>
                        <a:ext cx="38893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" name="Object 20"/>
          <p:cNvGraphicFramePr>
            <a:graphicFrameLocks noChangeAspect="1"/>
          </p:cNvGraphicFramePr>
          <p:nvPr/>
        </p:nvGraphicFramePr>
        <p:xfrm>
          <a:off x="5694363" y="3435350"/>
          <a:ext cx="2897187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27" imgW="1206360" imgH="228600" progId="Equation.DSMT4">
                  <p:embed/>
                </p:oleObj>
              </mc:Choice>
              <mc:Fallback>
                <p:oleObj name="Equation" r:id="rId27" imgW="1206360" imgH="228600" progId="Equation.DSMT4">
                  <p:embed/>
                  <p:pic>
                    <p:nvPicPr>
                      <p:cNvPr id="14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3435350"/>
                        <a:ext cx="2897187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1"/>
          <p:cNvGraphicFramePr>
            <a:graphicFrameLocks noChangeAspect="1"/>
          </p:cNvGraphicFramePr>
          <p:nvPr/>
        </p:nvGraphicFramePr>
        <p:xfrm>
          <a:off x="5895975" y="2462213"/>
          <a:ext cx="15922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29" imgW="812520" imgH="431640" progId="Equation.DSMT4">
                  <p:embed/>
                </p:oleObj>
              </mc:Choice>
              <mc:Fallback>
                <p:oleObj name="Equation" r:id="rId29" imgW="812520" imgH="431640" progId="Equation.DSMT4">
                  <p:embed/>
                  <p:pic>
                    <p:nvPicPr>
                      <p:cNvPr id="1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975" y="2462213"/>
                        <a:ext cx="1592263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705779"/>
              </p:ext>
            </p:extLst>
          </p:nvPr>
        </p:nvGraphicFramePr>
        <p:xfrm>
          <a:off x="1458795" y="3366375"/>
          <a:ext cx="50641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1" imgW="253800" imgH="215640" progId="Equation.DSMT4">
                  <p:embed/>
                </p:oleObj>
              </mc:Choice>
              <mc:Fallback>
                <p:oleObj name="Equation" r:id="rId31" imgW="253800" imgH="215640" progId="Equation.DSMT4">
                  <p:embed/>
                  <p:pic>
                    <p:nvPicPr>
                      <p:cNvPr id="1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795" y="3366375"/>
                        <a:ext cx="506412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" name="Arc 143"/>
          <p:cNvSpPr/>
          <p:nvPr/>
        </p:nvSpPr>
        <p:spPr>
          <a:xfrm rot="1803625">
            <a:off x="855545" y="3448925"/>
            <a:ext cx="584200" cy="650875"/>
          </a:xfrm>
          <a:prstGeom prst="arc">
            <a:avLst>
              <a:gd name="adj1" fmla="val 16200000"/>
              <a:gd name="adj2" fmla="val 20705605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4912318" y="4040017"/>
            <a:ext cx="3711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sz="2400" dirty="0">
                <a:solidFill>
                  <a:srgbClr val="FF0000"/>
                </a:solidFill>
                <a:latin typeface="Century Schoolbook"/>
                <a:sym typeface="Mathematica3" pitchFamily="2" charset="2"/>
              </a:rPr>
              <a:t>Δ</a:t>
            </a:r>
            <a:r>
              <a:rPr lang="en-CA" sz="2400" dirty="0">
                <a:solidFill>
                  <a:srgbClr val="FF0000"/>
                </a:solidFill>
                <a:latin typeface="+mj-lt"/>
                <a:sym typeface="Mathematica3" pitchFamily="2" charset="2"/>
              </a:rPr>
              <a:t> </a:t>
            </a:r>
            <a:r>
              <a:rPr lang="en-CA" sz="2400" dirty="0">
                <a:solidFill>
                  <a:srgbClr val="FF0000"/>
                </a:solidFill>
                <a:latin typeface="+mj-lt"/>
              </a:rPr>
              <a:t>ABC is a Right Triangle!</a:t>
            </a:r>
          </a:p>
        </p:txBody>
      </p:sp>
      <p:graphicFrame>
        <p:nvGraphicFramePr>
          <p:cNvPr id="16" name="Object 24"/>
          <p:cNvGraphicFramePr>
            <a:graphicFrameLocks noChangeAspect="1"/>
          </p:cNvGraphicFramePr>
          <p:nvPr/>
        </p:nvGraphicFramePr>
        <p:xfrm>
          <a:off x="5786438" y="1544638"/>
          <a:ext cx="27368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3" imgW="1396800" imgH="431640" progId="Equation.DSMT4">
                  <p:embed/>
                </p:oleObj>
              </mc:Choice>
              <mc:Fallback>
                <p:oleObj name="Equation" r:id="rId33" imgW="1396800" imgH="431640" progId="Equation.DSMT4">
                  <p:embed/>
                  <p:pic>
                    <p:nvPicPr>
                      <p:cNvPr id="1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8" y="1544638"/>
                        <a:ext cx="273685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86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/>
      <p:bldP spid="146" grpId="1"/>
      <p:bldP spid="94" grpId="0" animBg="1"/>
      <p:bldP spid="95" grpId="0"/>
      <p:bldP spid="96" grpId="0"/>
      <p:bldP spid="97" grpId="0" animBg="1"/>
      <p:bldP spid="98" grpId="0" animBg="1"/>
      <p:bldP spid="115" grpId="0" animBg="1"/>
      <p:bldP spid="119" grpId="0"/>
      <p:bldP spid="122" grpId="0" animBg="1"/>
      <p:bldP spid="126" grpId="0"/>
      <p:bldP spid="126" grpId="1"/>
      <p:bldP spid="127" grpId="0"/>
      <p:bldP spid="127" grpId="1"/>
      <p:bldP spid="140" grpId="0" animBg="1"/>
      <p:bldP spid="144" grpId="0" animBg="1"/>
      <p:bldP spid="14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GENSWF_OUTPUT_FILE_NAME" val="m9hch3.4"/>
  <p:tag name="ISPRING_ULTRA_SCORM_COURSE_ID" val="9646B377-491A-436E-9794-66CEA0B49653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1FU0c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A1FU0c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NRVNH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A1FU0d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NRVNH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NRVN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DUVTR/WL2nlmAAAAaAAAABwAAAB1bml2ZXJzYWwvbG9jYWxfc2V0dGluZ3MueG1ss7GvyM1RKEstKs7Mz7NVMtQzUFJIzUvOT8nMS7dVCg1x07VQUiguScxLSczJz0u1VcrLV1Kwt+OyyclPTswJTi0pASosVijISaxMLQpJzQUySlL9EnOBKp2cfRNLMvSSE5X07bgAUEsDBBQAAgAIADO7f0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A1FU0c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A5FU0eFzc13EyUAACYyAAAXAAAAdW5pdmVyc2FsL3VuaXZlcnNhbC5wbmfte3k4m+n7b9qhHaatjk4XtX27qCnFlBJLSnU607G3tcQWGdUwltAgSIl0us5MLW1VUmLrKGqNNUgsbU2lRDC2ICI0JAgJgogIJ4b5/n7nOr9zXef8c67rd675w+V9n/t57vvz3PfnuZ/7efO+v15zvLpf8bgiAADYb/PDlRsAwGckAGC3x+d7ZC2Pc22WZf92Rdy4ehlQ1qk2LbuRC7B2sAYAKpK/WPeVl90r3P7BIwIAUH+89bcreXIBBgCcJ9tcsXaJ8Zljej0JmfbYOx+XH3c37u7bkUfeMZN7DBpe/nAJpvrLwd2tX6R9rtL35Xnrl9cRCddBD+Ryf8rwvnISP/bzrWS579W/zTh2su1W+NfS6BWjpipOKb9opohfFCDVWL1e0/m4qL9xY7nMczmJ9nv8/H3NkCZRowAi5kc3fyFDFVBYyRM1b0ppyfFLudqFUVUoo6n8gtsy0VutO9JlOtBqfVyJsDiHtxYlAkdfJu2TjcH9yxeYWAe2BtIaqp7J7seeT9hOFudYqH6+JZxSr3+EMpFdAfSf5cQmh0tXqQbNIPVWmHB4ZbxmJFkqD8j4zFqkMTm80IXZEPb6epsQ4Jo+VOkgFPDWrA7ZTdMWmRWehW6u0QvYC1EFoBNxk6ngMh/81Gr6LfzKUBk51Nd8Mhg/19kQwHChsCs3HWYaDVWjfilpMalaiEbMIkf6z0KpcMbS1J+5Ty6GGmhNJUlWlQeOAga7Su/zKZYrFTQyS8qn3d+rVNbAgwiGG4SZgpEGAVqAT+ratJhUGH9i0FSHGn94tEzDauFXp5B4IRATIdTGLGqDd8WYbEDEgs0NAe1o8+qH6XL0OpMlZaYOlf9ptSm0gsIxKy0hq4UZizW0uFp1P7M9RiFDm2fMkvxMZg8ui3IGAmazEpuf+BHYZY5izwFWF+wNLX4YliaqsAoNb5emSpd+Voobm7loPLy8urFUYIU+fFsYN0JJo5hqAG6Lk5QjcdpeZiptbQx0dZP3c+e9TMSm9o9nVvnKB5zO8iITuuuDux3qCIcY5MiZHDxbV5vrd6m9qVQpvXUh+rxFUvKk+4lPL3gxmbKBs9nJcROnwqabg7svUu5GyWw/xaONmgRWGwvJ0LnHkI2yBAmSjt4H8M5PkWPGdMWOCv03M+wnXv+eoH3azKZwA+UjjejJmsa1GM6ZorPoNjc1ejMXgocYHKi2/TNshTmiXXtj2nEzwSjrmjoDsof5A89/jtyF5keAd33DVEgY6nzwPvLqo+Te/vLZ7AecJUK3p861/H5Tdv8FVIn0ZXnmwOSSU7RnNAXl8iSCc9g4eUk10RrIO26cHHTesfmcLrWjoXK0hvYMqcZF2RccIKEwnGOqIodRVv9wjVrtKHc56w36mmB5wbQzOHVj+U6ohZs/hdFxLgFu0XSKqo7zkCC8KfqUQKI2L1vp61ZYAqMRDoVtBrDyoSsercVoZb8YfnmzYVeIIIRZBTfTWAQxIALmTJkodiVCHTh0tCYLlUW5I+hvavdTNzrfZGA0+0LyJaAuM1eOuS7sUvi27dfvHL+ekTuhfcTs7Jtx43PaqirE2ezAxbiMsP2qTlHBYuTz55TqyDxoftudK1ncKwYt4SdTuGlQbLavh2Mr1cZuLSBmLSCerbBawUR2O/zUQeyf9+7Bl79cUFbUPZhv0XXo9qEDh44IQVIjiHxbQgoqH3OrYbYFhFkZCiBw0rge/vnUC8bJoK66tPxWapxR1z7qnf7ycxbS7/26aetBTKPQfOp6kPtFQncG3zN5qCF5XP9eqDxjJlsUvYKUp84mz+ACW/20uoQ+XRLLll71IQOVglFtVIa6rgoRNNoT5n8k0qhraCET2bla0wByu1uInI3MGDCBSascDmdUOtR0wCU6La1oPD3vsncrVTibqy/RlZzlWapiJ/ubjokgyIDhyfIFlIOXsHBTdUhQ08FLkgeMrastW5BQHTaXHQEzV0ocvXmndWcm6hxv9oZlBJB4f+T2tdluEU/7JErNaawywxyRUGJHOkSijGWibqE8uJ50BMnZTOauQbU8aE0rR7wKGXrQotj47NqxIaU04uWwxGwsfQbam/DOTEhA9GaK6cLj2MmA9HRLYTvISNChTSWgzundD80n+LKJiS2GAkQDHotQjf4yskrPbKEsfjmrzE+7RZhFGDczCXIfFapYdVH4HWHeAjjF9pFeci08aN2wzE8lWWCeZddKi+qbDwGvIU0dg/Fb7CHYZNEtWUTCYpwalq4vDSbdmSPNEkIYi43XW6UukrJHiZJgNRNLQmDvRf1TTGQCJPocAMDlTuH0DbzOzFw5oa2Uq2iB6mj71vFYj1WvnpPJ79gqb58seh2qo9o4hGHzQ6vd20721y3hlzNzspCO18pybivK1oXfGy/PA4R/gWyDgx71531UKFbIn+6snvZxTJGm+qJ8hI7RHGhXsPs9f+bXQS7WtfdmO0xBvQmM5/yhcs/Hld5dfqQnOXhufxBOFKJhVDIqGmqqNu2vcKV4PKIl5Zo7UtyKIsMs3BbrqCb6yS0IqV1pV3jj71ijA7zwjCTGC7ouI4VeQRST0KlcdlMpHeVCgD2WpvoZbzFh0wKVzUERY73jScGYxJZWbo0mTmLBND4nrVX/AvBWbNYWHSnswoDeFR16+jzlecaliT/yHC+c1P6UBs73yOqeOF2KTeX2WzGRlc8oiHizQtXPrmHxMH8zs7SSDQ8fTkog5UgRYrTgtqM18BUypIJWPosDJek1KzxNM/Gt1jfSVzFgX20t3JjOkmcmQH1JtzbE5X77Ko3Y85PE17Em5ximxJ9gktZlUD5ZkYRq5sS8YWu1zPwBYmBFa6uvnPcX+52VhT/By1dXhlcX1QQaJRbCsLwkwXAWwr2VFh6kLmygIjwZLsyhstnNdVqHIYEBRlnyGfbApmYj9OhnkBVwEjuEHT46xJnNvZPtz2idc4ieIyxctLAkSF/yEazX5Ec7LDhtHY26/DyFmJGRZ6GtaIZ489aZ/Z3jaZ2YiVunfOvz2361z28Tpuev0X9ti/mknGYpLEEYQWinevttfmxtW4O5D+i19FoxjImh6gwzeaZc51pW8Jr2V5wbnzKunHk9oNWu8PSwo1H8iusaHUZRsWIum39P0p3yj4F8yuB6OHJwiCB1w9FjtwJax6lwG1GI+9rkjcnIq9jU5bLppOmye6HEU4IhxccqbtocsyHC269QPi1YytxgJiKiZGJ5KKrkVsPkAtFBL6J6brXTkDLZb3Ir3ZMyzDlAma5j2a04EAnYelnydZetjzbTIXCNYPH4wMIQDANTrYSgoLdUrm9CgzJCvBqBRj6tBHTGwsmWVlFY49ViDE2XaVyyIp11BwA6ZVt76MY4ve19Jcbx80WQNgG5+Czl/oPC44Q1SsxiaqBh6H7VgrY26mAzNoVivuscA4tfLkYlaKenXV3uuuCRfDwqRFZpdBB9avlV44G+tBXKMUCw5tV7N2vWOefHq9cKUoFSIxYCWhC7r9TvB1q5PR41caWSk0lHiD2Ttv1C9K1pQhQ9VS2Ig1fBPTZnOheuSSxaZqQZc2V+b0Y3VbAbHrUIKZaZhkFyEYyKGxKxOfsCzLv2zXIyiLChoLy8lsh7CaOb4uJkS8dlxrgEHctsaj9vlGSxAe8oP06gbvwWghk9WqPHjvqeWPoI/KZ0uc1vBaxB2fJGb+aGMeGOXpFFb3+8muQzGWcGrHEtmWsPnkrYNXMtwfWaki8Apnvv8S+GXx7E0YlKhMn4WQPAmNrnJNFHBV+oD8OyASupaAbcjfjX1GguHYqR0gS//Pnkf+opq+mqT07tBgC6f8uRVYiXdO/py5pK/7Og3WKDi9kIEE4aYFRkrZ4HI3cBAD991y2rgHMOWx8FAO66yUG2BF/+nwruujWt9RNCN4RWmxHCxLA4v5QIyJhh48pwMJiySG9aqZmuiFff6meiHJ56QzrD2pSyCijrJlvY4HE8L9adcM+SFzMuVqvvlPL/bv86b21gqyy9yA/Ysjp8jPdn7lV8QdadIJ2WFze416v8LmRhNsTafut1W3K3wBJFkpIGaBAUtzqvp2EVv37rXF4fmr64Grc2XSAv6/G1n2s3JOucbl4nmahO3rJRfAGbU9wHw2556n6FHCRPv2pL1bEErSkdZJqWzFtvfywBQ9HLM1fMtGm2hdRCOKVM1vmtztm8Nex//4vCpuWZYkJoViy/ntbyWIm1NK6EiRGuLrC1/d7wt6ZfblsERksYrNG4larsRsUap4vLfW4qV5cNtoLpeuOiTml1F0jYwWmUVeYXBvVhDQ9u9pP/ioYNJFTrTfyMc/YwSLrU2/tNbArO5850W4YLXVlGHnctJCr1bvoAwyOGebWJUHwHt42H+mbEfUbMzWaBYuZ/PO6pNLk4ObqNY6ZBF5hoS+Wde63xrT7aDW0nI9+PqX1i19Bzqdnyw8utN2qfHbnZX7ttPPNqf9du9Tt+hYxjGLBIxhswzqZYY0dTvO678OxsefOH55qDGuzNmz/gfcWh5YC4tB05X/fn86zEiyuJeaHPu82Dzzt+LLMtXgxfvcF5dikDkGFxKVnv/UyD7TYApuvl8bNh54xTrqVfg0SDO807ZJt8qXk10gNg2bwz1WFbHjz0HBJXWqtQFNjIPHIhwNoEdxYMG56cZxy8KyBsY1Zvnmm9oZBcNRat4zE6aEguVW4I6KVH366tWdPweo8ZMNtlyssU7Cpm78SO7eqp03v8Dg6ItXW3v83kfn/do2uoQdm0mL8mack9D9COLG7Z8dKcTmmt+MDs7Bmnghd2P4cd2h3Aw9/1qCntF1negkD4ce4KsvRQ8ty8RNkwWQoZwJ/+JQmIJTnAyeTwh1x4aZNIyxc8B/1rxbxeKZZ7Sw5pbJxuvfHY7f1iCMrDrR/t0wRiG3KkO+b4qeUoMKu5VNVOPXc5ygse/KwMlr8cY7LelMA64UZO3cbP5PXhdArkkSxVO2Z+z2Vzr2S5EZcBP1mvz0kS3N99XKyORjK2evjjtA2alfBv8dkbNt0dpNHJPMYpK6tqzDb04cYklchklCzgfUSyrmAxcywh5a7PrtU+1rTrfygjWtVHFG0pI0KyQKMvgli21OAmqCymSnuTvrxrpFTzb20HpJ1B+ssXl2UccK7CzjxY9HMjXtxlWjoofvsv6gi31UcF+h8O8f7d4oubdgqI6G37rD6HTWew/Fj1Rv5hFGNyPPQKcsfBwwTiw/fh2UCsebWySUBpsejP39KRHmVXR76b4rvvaCN4fN0R/YPBqy3HSaZfk0fzq/mdAy3qOCXd7UUnoROvxTgC04ZrifId5KZbpqzxzNLH5iXbLJqDKlRXfYMVTPiE0/hJcfRoC8fyJgFyymVb/YHiERuUysckdMEnchm8tDAaNTQ/6+/Cr4uL+ZsDMoh2TYE9Z+Odo1npNTpk9uL4zsIoH46KHhtBip8HM7q0YbGC3/2pUZTJv0k2XqP3lc8iE1crjeuBPHCI9raM31HZsBhbX/Vj1DRueJTuUEicc0LuGCNB4BIHpl3Z0P5Xn/r0+mUo1neWDLndSVGvxcP70yRRrMEn4kM+FNYGRp2ts9BnlW1PlFnWOe74obZUbrBEEGLxvayOrsoOCadMMnboxaCfy/kAYRauPrW95PRLBlozmqMffyqG6B3t3QTZMY9mcjN/E5WOzAcymL8TUuzSnTwYnq1MhDhqZ8YrNXNAZG9P7IHUg2kC5a7QDGSKfcTMU7xtTqYelLmDRL2AiKYsL7ApTq11DNtVxyeLRGpR2HM3VvXGqGs9ezFwJ1Uggrye3PK8IahULjlEUgpsdCi3580VYr7/ya2KDJa5eW7HkQtBUX4F5LpfnaXnusuA2OMwqXKCoHiyPmiF0ShzkWTHRQ3pkHjVAtLZ/ldA7G9y1AiSx0CJ/JpaGAcZuIM+pmau851CLqWIVNF3orQ27YzvuqW+Q1OhP4+XRK3dyeGU0iGtOgTjdtoADS5sstF3GI3yK/SuzLiEyh6nq+OcwNvESfJSeF3VHfVR5BAW4Vc4AjfjPRcI9HkkC0Nt+4A0DxZZ8W0VGjsQgPwb3ojtLxnyvZD7Xkz3mafZ8u3hER5C4u10N+aDwaFqoBkMkIWuNaM6/xsGAe67SBJk+A++OrFEYjU4/OvikkUj+Yd/0dYPdVbtrzoygQ+Kslk5oTc2M7czvdVUuyTcOz0sMM/2c4cci6XWG3QpB06LNZkrzIOh6ICM5UjKZO8OHXr7iPPp8zjAnY9du7UO5vdHs2Q2PtoP2k91VB667NT/PjbzPCDg4k2G1jC9Jr6YuROLQJ1X4UfGDjy7HVN0pPMBx3vFezw2SmUBfY1ydht3QaH3c4svbpNtnwS/5xLtUpwgHqE1uwvkV/S9fu5tL05y3nafI/ixd1aGXUqtzBveOrtM9Tr6FeM+qstIJy5iv9iB2E9U1dPT+vqMqUY45VNEUZC84zWHH5105/UZVu2rov7fmBU7uxtReZ0oT/JWbnh0DQxsKXIbkxvz0L29JojN1UOidxYdWmtKayz1gWUe//ftUWf/3hz/H14UejWuzRTju+JXqvDcbMyGbRZGVk3EG1Y7wcgaF+8svebxdSSiem5WbM8ye/kNWlrohJ7Rk5h39RIeBQwXyWpuqi+5j01JJmAvDoRnUcX+GNdNxHAJu4na/OIvouU5ps4v9jk7wTUs41b9c1CyWg+4VZKknF9zgbMh4BXYw/ezAlGTqBEsrdT3KDgvF8DCrLZoNh3HInogqYGaoJhv1KOctSb866lzTj+qQyVvkOjpPNxoxpnK2SU7WEZJAGXbkH7qQMuDEUUDV4Xz080hUvISKTmHvO+Bn7t93ocLElKWtnuSXoMHVzErzeTnGh02v+cyRJgpO8lxJnnQmhEoyipBdsqE9/qE/xWgG7iigREPrWuub4tyXiBO/Vz8yPXJrctO+4vdqJHcintepEMlreK+ctAAKIikiOhPf3mk47jPz7rCJxVB6lgkpJu2aMSsWz//B0w1GB90MUjao+PZ+x3WORVJnS+yN9ozNEvpAKYiKIG41OXiHC8ent8R4Z0d1FjKL4klajGaRjY6TrFTPWtL6KZdHjD3fIHbXzzty1O+E1W/bux75kTJ5Wvv3R9SQU5vjj+GZR1+IGx473rPmaRbAtNADoW2qhiMl9oFOatgA3Vj3MrttUJcr9nrkSnt61hrQtFl/1Kv1uKDuEkOSq95QJtalOMppMX/EC0/B2IdOWLEr8MEsWAeaZiEE/WWlz7GqATI3JMV75Hd4afmljrZV3nDIx77bDpoKA2zFpBpFLI+f4Ldz/NOXQjORm4vu5kbfi9H3BRACpf8tOa1Vl8boh+O9hnaJzLT8t/f1BE6xhwvvjxgOJXE89hVqiN8+ZALg2mwSYmp4sQTZdhnyDYQZVnjMSyeOplnQS1aaBW75UFXghNx7cKlYnjhwczJ18rmRg0rgVn0vYqFkQHQCYSbMcQ130FUF59mwsDD/JlC87754bKKnot8/IHtdAQpet9RonxPuc6w03AkoRc2eCwL6xs0W3bb3bhTm2r7g125XU7xkQGXfGhZS92oStZB7CXsht+qanB9mV+isLhomRbJvlMQNFiHdq1pYq8kup4AMswGQqRF0Pe3aohuMn2VxXmxIfIawcQyKimUGSD158VNb9vO1BkPPLJP960LQD146HeLPZkg1kBmYOtAM4hQjoMl7NJrMRS45BO4rn5j7WsBa97D5H3JfpCj7VjJq8sR7yGXRauZrARwS2WniuXA4KJZWUDRZf6xa8WVoVQUbGT2yT6vpgPs+DZzmGpPGCM43fd6qrhzoHENxqSIb63DghHYZj13aNA2rQuKyl90u80oDwVdtH9bNF+1L4g6X7fP2S/6njOtluN84ux4yftb+5/I0FwC1+x7qpK1bH+M4aaizTgfGvy6p3kAPusIy/BsBnWVK5IO3wlmCt9dai1d/ggKUim0xy/bN18veh8EIXkLbfvLEZqJDC8Gtp0djsnDEmhEJGG5LRgUf/spl3rNS/LKeRtQrW2OzVubn36VS1eMK5TLkSMetyR+z0HJ57lkhfE6qw8rVzUgLFUKBk7s0v9Zx1eP98yXXVcIe0o1TeOT2kGGzBs61LYouknSK2CqmL6KykLojGmFJEkMWoorO86rJVHVXV0HS5BvuvHHH09WXA7VMEr2ZIHyyY/AsMZWpF1erLdo8gLDh+BS6lS7szO6a32TWbRs4FvpeSEZ4sFFNBZrRe57z9DpZX711qCmshn3rv7bv4sxxy8jD5lHmIV6HnE6/Htxf5W+1MGOF6Mw72AcDGlcao/XNAjm/7u0k/sT4mktKlQkFRx4rkA+HCmCuA1UeFEDfKgh4O0kppXnwvpvcpFX4YNe7qcJu6yaUUtTf6ZY2hbavfn7+J2YmjJRkHVnZuaBx1mkWc3c4OHtIf/1Ef6cNbiQem7rAcYev/62xft7lUyUNC3jnlCSNa1U7M4iWTUgy+z4tcCtHu3uhyMDDO3PIjWMLb7/VlYE3N3MfTHj9ZeLlzIFcdy2sxU3irykbKsN9lJd9taTkJ/YwVDJcIrzzTyXgrVWYNP5i5zav9oni6HSGY4Xa23gDLf+7SR1r3uVn9T8f30g8799UvOP4B/BP4J/BP8I/hH8I/hH8P+JoIGdCBwdbFgZDpbddb+3iJedx0ObJEyBrOelL/4vtLa/sxbhWescTvbGdLZJtmSEa4LZ4GLij2yd9EsYIZm7AHeRq8mbq8k0XNNSXmCoKdigcanHNUtMx0jp0yYQ7d5ML0vGh8JFhrW1KCV7fYLDlSno8hw9XYXcCwCs2f5EetAQngKV1EAZZwFnvtrsMZD2RGrgPh3FLBwl7F4LkRyoie52mMkqHTFrL/isCl6XeDVZw0Fi0Lj66UnvxpJokWoQZrkp7nJ6nNlTJqB9q8ZTTIoruvNR+4X4igk1mxahmXaVY+y1B3BbHN652GHUZV/1Tst2MBMe0LZy5nRnfuMVg4b595EWShXR3Y2vnb5Iqs/95KcpGeS8u7+31zf3QUYCeXaTH90sseUslEU38l6/u1VqufgsOWRUmCXyVrEK+SicFa2+3Ws5jw209Um2B7PRUh60eSabImoUoMFSw/V8uh5Bem4q6yazfQtgxqdDf65/Njx5qD0hxWq+CjXSWrFpAgBwXzl/1KMbK7/+8qYJTYtazw3xEslmnlnaUU+aPvQUouVy+u7pDL7yGX9rbabfLzZTNjHHKeNRltJpJ+gcfcbxm45g3JGBBSSV980XvxvHZ2nHDTw+nBbAyeRSUbSOR9lBzBV0GF+3NKfKj3csyszS6ctwOyKcaA8YM0TuQyOYrkUFIDDZiVJnCO5mWnv26jTIbEWpXO2+2DTbe/40x1iySrGKP2yoe+z71kJ0Nl2nRfkYjuD13k/jkCFlQ0VAcmMO8TBFSIaosZ7gDH2HYML+UDHBc9wr4VWTuwG4AoZWQ27ccjCR9qfxlMYpigIpdtDYfuSrHw85hitE1HQj1FBwrG+4izSAwC5hWbDEnbUg7GT499QxT8eaUJhJ5/mOpGI/Er+XtA/vEGH/l07uC/DPzFpj4lQrchfm6D2+RpTCIQXzwEL8/ieK9fSaz8NfOj9sQ98L9QwNIMwVDpR2tJo9GkIg7SV7mFs/kLJA8eur8B6MGV/fnyoP0Lej22GpnvdDPafCIg5dt45WIj/4FW6tvchs996jO5H1fVOx+ejEWaa4+4R0sWGtIHZoJkvQzvnslwqyvpLjZiS9nGf5ZnBlw7SflFojx+yK4xjhYWgxFRrPiCGn6x0F1KnVX3fesTHBuVk1N/ohcy+TtZrIigm/s8Zu/zV4vx21w50d+bguOYcMj7l33XO85xNe/OBtrPdh5QibmARg3PGWoNa2jS5hw55+K7bL5oPuoECHg6VcFQwjOAMGJ4dIXXhuhrNq9/gxIJya0IyIk7KJ1iLWxhwrdLkLTvQGjIVHNlAXe9Lvh95SDWDEH5JNU0EjsCJz/xPePcf3Nvc+TpFQiJcPeuJyrmnquGzK0Was+CJQVzmoi4fH9iQYjd4tuhe4FhDzsCsPr+9l9YGUih/FP05XBxt5RKk39xvsWsrVlE7Z3OdHNwkzi2HnKIz+kHrAW5jphQkpjbVO66+3mRg5Ga7v3IKDphYhWiOSEBq59niEEMS9ZBy/vqC5ueC6ifAgm/p3l8JV6ScYqfE1aDrcq1OwGIf6DkLqbe6U+BuyEOlo71ol4peRP5f6U1wnkv2SJj9qNsp1Fh0v2OjuZ5uizS5M5WsBb9QqkLeowg2LyiovbldDlXDNsj+a2T1K5qqq+HDVCuHCr80Mfuvbeo8RSEmm+8TOtQ+GHaXsI9XAPegzuDnH/pUA96CRso9RicI3asAo8E9J5lYlfIYcU252xCOW+G8IfZrVHrCYjY+ub0spk6BPT3PwTvuEFP1Q1agAGbc6WfD43RWGV5Fgy8J/uXHNDq+fbLlxeAUrPDappmX8aDij4PUBhdiCz0mF1d8UQOEYuADJcKuEL49f0gjYFY8Tz7IfHvV5yb8Pl4P8WDyEOAyUZ6pRzQYoMlM3WTnkfVWHo051UXzJL2U0Mw3bSsFLm2tl2F0l9wIzCR33Qi/7Fr33pZ1iJ8zEndbsKJgZybu3eEKzI/vklNs12pp/ozOqwxQI93odWyKjceVIF6W8C/JSnvkQ7IOanJEk5Q7FlO+pYuvwdac6J5L5q4+jNf/y6ly3gIOVeTWB9EcUKpBfaRiaGdEHwrr+TNCHlh0ZgZdmkU2/65b+oW2JWH55yUdcMiDNh+se5ghNVwyMs4fKv4XUGmDlmNpNi6mEkPhlMAYp7LWS9uK3XsYNW6iyklSFjX71+cCtKO8PZvLMvLgbJF5B3rZlYjPeK+1U8rMcN72a61wzhUJxFjxIhROkYdalkqjZpD3CKapSTGUbriB+y8Fza/b3D2csa0qgtfB6qB360lPK0H5ikCV1o/ZZdkr63GMVa9Fm3PgX0MH1kS7piGs3TRVxlrf+Sgn9k/CdUvxt84uRxhZln/JlQT0fMTLxsmwrxIPWwF1ATIjfPrK4JcMPpQbcSiKdXvpQyIYTi+Kwq6QzIvxACl+RzKblRSkgjCGJZAETSy28xz/m5lzTSA7xSnQW2omICKxUKVUA61p5Z1KsRApso9VRb1uk5EhGIrocuJ+p6yUXPmebUkITok/aJ7K3bCPWwmdz8JfIDdauEzdeLYQ5pG1FHVMb2N949q5rTPEYTvhE8QEVf71ffK1w/Nn6tVRhykwzwVmeWWHhyojtJfaLUnmVs0Ff+hDdWdXZohqn4NASyylO5URANnoF/ioK7z28HtssisVjxDjM+D4pX7DBx48/SvZpBAcIJBBaUnHa2me4onhxwVNkHTVHlVrutfmytdkYtpVfDCe8MeJm9FGgfHmG0Wud1e/QXGJTALlDz5UakWWuZLZUOWkK604McQ5SicSlbvQrZgSGd6YuCF/ylzS9SsOGuyQf96pWzTV3Ft0PjRo0WH9v0KD1caNTsN7JcdpccgLK6gIMYvmR2uMPhPV2GWsWtTHhQqXNeaWMV2qzTlbSC/eHYjHgKnYQXo0h/gzIa17PhTp+GSkLk6usvll6bvdSNwQZ1ZET+2u8pBYTS5oD1gtz8EA/xzjqy7Xi5YKEXvWtQAsmNhYNNhe97oU4PqKMLYkwm6K/fmDRY6//4bT+h+tBDQob9DkpDBgrEARFeUMCVrrOSMNDDCSUwnuhWHB2jpsCCdDdBccETSmXmE1xQItbdVQkIyycay3SZ34VeagSB8xJf1jwYBiRkb1WmD28/qem9M9Ibz4uRxJVJdoo86f0n888OcVR+lRpDNSa2n3JKXDBayNZcItmLSLBm3/N0Z0inpxqYs42Nhdv7Wqy7GFWRtH9tj1m+YctRtSdC1zAQ1wHPsi2G9lOTyN7Irtp6i9wOP3NOdmGwHjfq7n+TrMBluFNWgdjlsFhqskS7R19zpu9dXw+6j9v4Fw76Josq6D3Bu8jSTZedHcU3ecT8delk9CNSdcxKa95g0fTthK31e7rAjFleUZh2zczW4lLw4tSTtUsTzDCrxyTqYPJ1E2/4OqJAhOtgZreHcRozdi9TOesGA2GvnalkqZlA6kEsa+KviC8zJ3bCi0h9MofydI1wubaEloGzkexWqbtWwNokw3xbHRQht4hQJ23ejMhlkl7aU68pbnofNlIptBurW+M5GTVfrRp/mGxG4G1VspK38O47onZegvKkfsZROsg59tcb9rtfeK91dQKD8PQ/DQa7+DQkRNHAXdsv47jpAXkD40pT47AiJl5DFFKMuoDc9QaqD9Oq+pybC/YYyU0sqpCrQwFFOwCnjD1NQVWiWUICdMgAOCuBDePu2tK/Rx3GtzjQ0/36ilinJjl6OZWzVn0WVsDF/GugcyLVyXVR1IJcZO64NIaAWZTAtRc6348+iJe4Z2Yzw8xBwDG1jMifOptjn+KUqjXAhfTOBFnD7SFAc1Mp6JS7dKgcQsfgNKhbOkQJxXsk5a09b2C+L94pWy0Qtycvl9W1N+1izwcKUutAqe9u7e+bRCPippE7Bz81jcOBadk497mrf6ZHL+0aQ1Ut2mq+lLWMpaRt2AiyrFtVIks9m7dtzUKJTtclB0Pw3jjaZu7tV87habpyrtsfepg853jlbLLP977H1BLAwQUAAIACAAORVNH15kSKV8AAABqAAAAGwAAAHVuaXZlcnNhbC91bml2ZXJzYWwucG5nLnhtbC2MWwqAIBAA/4PuIHuATU2thczLJCn0wqTH7Yto/mY+pnPXPLHDpz2uiwWBHFxfFt2W/BH9ya63CZT8A9htoSYU+tczDjlYMI1AkloZ3QILPo4hW9C8RlKKEymo3uUDUEsBAgAAFAACAAgADUVTRyoNwzZRBAAACxAAAB0AAAAAAAAAAQAAAAAAAAAAAHVuaXZlcnNhbC9jb21tb25fbWVzc2FnZXMubG5nUEsBAgAAFAACAAgADUVTRyXfYoO9BAAAyxYAACcAAAAAAAAAAQAAAAAAjAQAAHVuaXZlcnNhbC9mbGFzaF9wdWJsaXNoaW5nX3NldHRpbmdzLnhtbFBLAQIAABQAAgAIAA1FU0dISKwfsQIAAFEKAAAhAAAAAAAAAAEAAAAAAI4JAAB1bml2ZXJzYWwvZmxhc2hfc2tpbl9zZXR0aW5ncy54bWxQSwECAAAUAAIACAANRVNHQVh2I5EEAADcFQAAJgAAAAAAAAABAAAAAAB+DAAAdW5pdmVyc2FsL2h0bWxfcHVibGlzaGluZ19zZXR0aW5ncy54bWxQSwECAAAUAAIACAANRVNHkkawmakBAABDBgAAHwAAAAAAAAABAAAAAABTEQAAdW5pdmVyc2FsL2h0bWxfc2tpbl9zZXR0aW5ncy5qc1BLAQIAABQAAgAIAA1FU0ca2uo7qgAAAB8BAAAaAAAAAAAAAAEAAAAAADkTAAB1bml2ZXJzYWwvaTE4bl9wcmVzZXRzLnhtbFBLAQIAABQAAgAIAA1FU0f1i9p5ZgAAAGgAAAAcAAAAAAAAAAEAAAAAABsUAAB1bml2ZXJzYWwvbG9jYWxfc2V0dGluZ3MueG1sUEsBAgAAFAACAAgAM7t/RM6CCTfsAgAAiAgAABQAAAAAAAAAAQAAAAAAuxQAAHVuaXZlcnNhbC9wbGF5ZXIueG1sUEsBAgAAFAACAAgADUVTRxe1aH2NCgAAE1oAACkAAAAAAAAAAQAAAAAA2RcAAHVuaXZlcnNhbC9za2luX2N1c3RvbWl6YXRpb25fc2V0dGluZ3MueG1sUEsBAgAAFAACAAgADkVTR4XNzXcTJQAAJjIAABcAAAAAAAAAAAAAAAAArSIAAHVuaXZlcnNhbC91bml2ZXJzYWwucG5nUEsBAgAAFAACAAgADkVTR9eZEilfAAAAagAAABsAAAAAAAAAAQAAAAAA9UcAAHVuaXZlcnNhbC91bml2ZXJzYWwucG5nLnhtbFBLBQYAAAAACwALAEkDAACNSAAAAAA="/>
  <p:tag name="ISPRING_OUTPUT_FOLDER" val="C:\Users\Danny\Dropbox\Website\m9h\m9hch3"/>
  <p:tag name="ISPRING_PRESENTATION_TITLE" val="Section 3.4 Slopes of Parallel and Perpendicular Lines"/>
  <p:tag name="ISPRING_RESOURCE_PATHS_HASH_PRESENTER" val="f2c560f1f016946f65d4d75df614f6825c9acb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179</TotalTime>
  <Words>927</Words>
  <Application>Microsoft Office PowerPoint</Application>
  <PresentationFormat>On-screen Show (4:3)</PresentationFormat>
  <Paragraphs>153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Mathematica3</vt:lpstr>
      <vt:lpstr>Arial</vt:lpstr>
      <vt:lpstr>Calibri</vt:lpstr>
      <vt:lpstr>Century Schoolbook</vt:lpstr>
      <vt:lpstr>Gill Sans MT</vt:lpstr>
      <vt:lpstr>Times New Roman</vt:lpstr>
      <vt:lpstr>Wingdings</vt:lpstr>
      <vt:lpstr>Wingdings 2</vt:lpstr>
      <vt:lpstr>Oriel</vt:lpstr>
      <vt:lpstr>Equation</vt:lpstr>
      <vt:lpstr>Section 3.4 Slopes of Parallel and Perpendicular Lines </vt:lpstr>
      <vt:lpstr>I) Parallel and Perpendicular Lines</vt:lpstr>
      <vt:lpstr>Ex: Given the following points, indicate whether if the lines are parallel</vt:lpstr>
      <vt:lpstr>Ex: Given that lines EF and GH are parallel, and that point “H” is on the Y-axis.  Find the coordinates of point “H”.</vt:lpstr>
      <vt:lpstr>Ex: Given the 3 points of parallelogram ABCD, with points  A(3,1), B(-5, -6), C(-3,1), find the coordinates of point “D”:</vt:lpstr>
      <vt:lpstr>II) Properties of Perpendicular Lines</vt:lpstr>
      <vt:lpstr>Ex: Given the points, check if the two lines are perpendicular</vt:lpstr>
      <vt:lpstr>Ex: Given the points, check if the two lines are perpendicular</vt:lpstr>
      <vt:lpstr>Ex: Given the vertices of Δ ABC, check if it is a right triangle?</vt:lpstr>
      <vt:lpstr>Challenge: Given that the following three points are on a line, find the equation of the line: A(e,f),  B(f,e), and C(0,6)</vt:lpstr>
      <vt:lpstr>Challenge: Δ ABC is an Isosceles Right Triangle.  The Hypotenuse AB is on the X-axis.  Find the coordinates of “C”</vt:lpstr>
      <vt:lpstr>Challenge Problem: Given that point “A” is on the X-Axis,  “B” is on the Y-Axis, the length of AB is 10 units, and slope is 4/3.  Find the coordinates of both points: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3.4 Slopes of Parallel and Perpendicular Lines</dc:title>
  <dc:creator>Danny Young</dc:creator>
  <cp:lastModifiedBy>Danny Young</cp:lastModifiedBy>
  <cp:revision>17</cp:revision>
  <dcterms:created xsi:type="dcterms:W3CDTF">2011-06-27T16:11:13Z</dcterms:created>
  <dcterms:modified xsi:type="dcterms:W3CDTF">2018-11-17T07:58:52Z</dcterms:modified>
</cp:coreProperties>
</file>